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charset="1" panose="020B0503030202020304"/>
      <p:regular r:id="rId10"/>
    </p:embeddedFont>
    <p:embeddedFont>
      <p:font typeface="Clear Sans Bold" charset="1" panose="020B0803030202020304"/>
      <p:regular r:id="rId11"/>
    </p:embeddedFont>
    <p:embeddedFont>
      <p:font typeface="Clear Sans Italics" charset="1" panose="020B0503030202090304"/>
      <p:regular r:id="rId12"/>
    </p:embeddedFont>
    <p:embeddedFont>
      <p:font typeface="Clear Sans Bold Italics" charset="1" panose="020B0803030202090304"/>
      <p:regular r:id="rId13"/>
    </p:embeddedFont>
    <p:embeddedFont>
      <p:font typeface="Clear Sans Thin" charset="1" panose="020B0203030202020304"/>
      <p:regular r:id="rId14"/>
    </p:embeddedFont>
    <p:embeddedFont>
      <p:font typeface="Clear Sans Light" charset="1" panose="020B0303030202020304"/>
      <p:regular r:id="rId15"/>
    </p:embeddedFont>
    <p:embeddedFont>
      <p:font typeface="Clear Sans Medium" charset="1" panose="020B0603030202020304"/>
      <p:regular r:id="rId16"/>
    </p:embeddedFont>
    <p:embeddedFont>
      <p:font typeface="Clear Sans Medium Italics" charset="1" panose="020B0603030202090304"/>
      <p:regular r:id="rId17"/>
    </p:embeddedFont>
    <p:embeddedFont>
      <p:font typeface="HK Grotesk" charset="1" panose="00000500000000000000"/>
      <p:regular r:id="rId18"/>
    </p:embeddedFont>
    <p:embeddedFont>
      <p:font typeface="HK Grotesk Bold" charset="1" panose="00000800000000000000"/>
      <p:regular r:id="rId19"/>
    </p:embeddedFont>
    <p:embeddedFont>
      <p:font typeface="HK Grotesk Italics" charset="1" panose="00000500000000000000"/>
      <p:regular r:id="rId20"/>
    </p:embeddedFont>
    <p:embeddedFont>
      <p:font typeface="HK Grotesk Bold Italics" charset="1" panose="00000800000000000000"/>
      <p:regular r:id="rId21"/>
    </p:embeddedFont>
    <p:embeddedFont>
      <p:font typeface="HK Grotesk Light" charset="1" panose="00000400000000000000"/>
      <p:regular r:id="rId22"/>
    </p:embeddedFont>
    <p:embeddedFont>
      <p:font typeface="HK Grotesk Light Italics" charset="1" panose="00000400000000000000"/>
      <p:regular r:id="rId23"/>
    </p:embeddedFont>
    <p:embeddedFont>
      <p:font typeface="HK Grotesk Medium" charset="1" panose="00000600000000000000"/>
      <p:regular r:id="rId24"/>
    </p:embeddedFont>
    <p:embeddedFont>
      <p:font typeface="HK Grotesk Medium Italics" charset="1" panose="00000600000000000000"/>
      <p:regular r:id="rId25"/>
    </p:embeddedFont>
    <p:embeddedFont>
      <p:font typeface="HK Grotesk Semi-Bold" charset="1" panose="00000700000000000000"/>
      <p:regular r:id="rId26"/>
    </p:embeddedFont>
    <p:embeddedFont>
      <p:font typeface="HK Grotesk Semi-Bold Italics" charset="1" panose="000007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65" Target="slides/slide30.xml" Type="http://schemas.openxmlformats.org/officeDocument/2006/relationships/slide"/><Relationship Id="rId66" Target="slides/slide3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AutoShape 2" id="2"/>
          <p:cNvSpPr/>
          <p:nvPr/>
        </p:nvSpPr>
        <p:spPr>
          <a:xfrm rot="0">
            <a:off x="0" y="8775001"/>
            <a:ext cx="18288000" cy="1511999"/>
          </a:xfrm>
          <a:prstGeom prst="rect">
            <a:avLst/>
          </a:prstGeom>
          <a:solidFill>
            <a:srgbClr val="302B70"/>
          </a:solidFill>
        </p:spPr>
      </p:sp>
      <p:grpSp>
        <p:nvGrpSpPr>
          <p:cNvPr name="Group 3" id="3"/>
          <p:cNvGrpSpPr/>
          <p:nvPr/>
        </p:nvGrpSpPr>
        <p:grpSpPr>
          <a:xfrm rot="0">
            <a:off x="167550" y="390216"/>
            <a:ext cx="10704469" cy="2182887"/>
            <a:chOff x="0" y="0"/>
            <a:chExt cx="14272625" cy="2910516"/>
          </a:xfrm>
        </p:grpSpPr>
        <p:sp>
          <p:nvSpPr>
            <p:cNvPr name="TextBox 4" id="4"/>
            <p:cNvSpPr txBox="true"/>
            <p:nvPr/>
          </p:nvSpPr>
          <p:spPr>
            <a:xfrm rot="0">
              <a:off x="0" y="78843"/>
              <a:ext cx="14272625" cy="1870295"/>
            </a:xfrm>
            <a:prstGeom prst="rect">
              <a:avLst/>
            </a:prstGeom>
          </p:spPr>
          <p:txBody>
            <a:bodyPr anchor="t" rtlCol="false" tIns="0" lIns="0" bIns="0" rIns="0">
              <a:spAutoFit/>
            </a:bodyPr>
            <a:lstStyle/>
            <a:p>
              <a:pPr algn="l">
                <a:lnSpc>
                  <a:spcPts val="10811"/>
                </a:lnSpc>
              </a:pPr>
              <a:r>
                <a:rPr lang="en-US" sz="9400">
                  <a:solidFill>
                    <a:srgbClr val="302B70"/>
                  </a:solidFill>
                  <a:latin typeface="HK Grotesk Bold"/>
                </a:rPr>
                <a:t>Projet Semestriel 4 </a:t>
              </a:r>
            </a:p>
          </p:txBody>
        </p:sp>
        <p:sp>
          <p:nvSpPr>
            <p:cNvPr name="TextBox 5" id="5"/>
            <p:cNvSpPr txBox="true"/>
            <p:nvPr/>
          </p:nvSpPr>
          <p:spPr>
            <a:xfrm rot="0">
              <a:off x="0" y="2347093"/>
              <a:ext cx="14272625" cy="564087"/>
            </a:xfrm>
            <a:prstGeom prst="rect">
              <a:avLst/>
            </a:prstGeom>
          </p:spPr>
          <p:txBody>
            <a:bodyPr anchor="t" rtlCol="false" tIns="0" lIns="0" bIns="0" rIns="0">
              <a:spAutoFit/>
            </a:bodyPr>
            <a:lstStyle/>
            <a:p>
              <a:pPr algn="l">
                <a:lnSpc>
                  <a:spcPts val="3500"/>
                </a:lnSpc>
                <a:spcBef>
                  <a:spcPct val="0"/>
                </a:spcBef>
              </a:pPr>
            </a:p>
          </p:txBody>
        </p:sp>
      </p:grpSp>
      <p:grpSp>
        <p:nvGrpSpPr>
          <p:cNvPr name="Group 6" id="6"/>
          <p:cNvGrpSpPr/>
          <p:nvPr/>
        </p:nvGrpSpPr>
        <p:grpSpPr>
          <a:xfrm rot="0">
            <a:off x="8718256" y="9518212"/>
            <a:ext cx="851487" cy="155656"/>
            <a:chOff x="0" y="0"/>
            <a:chExt cx="1135316" cy="207541"/>
          </a:xfrm>
        </p:grpSpPr>
        <p:sp>
          <p:nvSpPr>
            <p:cNvPr name="Freeform 7" id="7"/>
            <p:cNvSpPr/>
            <p:nvPr/>
          </p:nvSpPr>
          <p:spPr>
            <a:xfrm flipH="false" flipV="false" rot="0">
              <a:off x="0"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63887" y="0"/>
              <a:ext cx="207541" cy="207541"/>
            </a:xfrm>
            <a:custGeom>
              <a:avLst/>
              <a:gdLst/>
              <a:ahLst/>
              <a:cxnLst/>
              <a:rect r="r" b="b" t="t" l="l"/>
              <a:pathLst>
                <a:path h="207541" w="207541">
                  <a:moveTo>
                    <a:pt x="0" y="0"/>
                  </a:moveTo>
                  <a:lnTo>
                    <a:pt x="207542" y="0"/>
                  </a:lnTo>
                  <a:lnTo>
                    <a:pt x="207542"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27775" y="0"/>
              <a:ext cx="207541" cy="207541"/>
            </a:xfrm>
            <a:custGeom>
              <a:avLst/>
              <a:gdLst/>
              <a:ahLst/>
              <a:cxnLst/>
              <a:rect r="r" b="b" t="t" l="l"/>
              <a:pathLst>
                <a:path h="207541" w="207541">
                  <a:moveTo>
                    <a:pt x="0" y="0"/>
                  </a:moveTo>
                  <a:lnTo>
                    <a:pt x="207541" y="0"/>
                  </a:lnTo>
                  <a:lnTo>
                    <a:pt x="207541" y="207541"/>
                  </a:lnTo>
                  <a:lnTo>
                    <a:pt x="0" y="2075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0" id="10"/>
          <p:cNvSpPr/>
          <p:nvPr/>
        </p:nvSpPr>
        <p:spPr>
          <a:xfrm flipH="false" flipV="false" rot="0">
            <a:off x="3364958" y="2426138"/>
            <a:ext cx="2154826" cy="2154826"/>
          </a:xfrm>
          <a:custGeom>
            <a:avLst/>
            <a:gdLst/>
            <a:ahLst/>
            <a:cxnLst/>
            <a:rect r="r" b="b" t="t" l="l"/>
            <a:pathLst>
              <a:path h="2154826" w="2154826">
                <a:moveTo>
                  <a:pt x="0" y="0"/>
                </a:moveTo>
                <a:lnTo>
                  <a:pt x="2154826" y="0"/>
                </a:lnTo>
                <a:lnTo>
                  <a:pt x="2154826" y="2154826"/>
                </a:lnTo>
                <a:lnTo>
                  <a:pt x="0" y="2154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72265" y="5141494"/>
            <a:ext cx="8140213" cy="2635250"/>
          </a:xfrm>
          <a:prstGeom prst="rect">
            <a:avLst/>
          </a:prstGeom>
        </p:spPr>
        <p:txBody>
          <a:bodyPr anchor="t" rtlCol="false" tIns="0" lIns="0" bIns="0" rIns="0">
            <a:spAutoFit/>
          </a:bodyPr>
          <a:lstStyle/>
          <a:p>
            <a:pPr algn="ctr">
              <a:lnSpc>
                <a:spcPts val="7000"/>
              </a:lnSpc>
            </a:pPr>
            <a:r>
              <a:rPr lang="en-US" sz="5000">
                <a:solidFill>
                  <a:srgbClr val="302B70"/>
                </a:solidFill>
                <a:latin typeface="Open Sans"/>
              </a:rPr>
              <a:t>Baha Eddine Ouni</a:t>
            </a:r>
          </a:p>
          <a:p>
            <a:pPr algn="ctr">
              <a:lnSpc>
                <a:spcPts val="7000"/>
              </a:lnSpc>
            </a:pPr>
            <a:r>
              <a:rPr lang="en-US" sz="5000">
                <a:solidFill>
                  <a:srgbClr val="302B70"/>
                </a:solidFill>
                <a:latin typeface="Open Sans"/>
              </a:rPr>
              <a:t>Mohamed Aziz werhani</a:t>
            </a:r>
          </a:p>
          <a:p>
            <a:pPr algn="ctr">
              <a:lnSpc>
                <a:spcPts val="7000"/>
              </a:lnSpc>
            </a:pPr>
            <a:r>
              <a:rPr lang="en-US" sz="5000">
                <a:solidFill>
                  <a:srgbClr val="302B70"/>
                </a:solidFill>
                <a:latin typeface="Open Sans"/>
              </a:rPr>
              <a:t>IA 2.2 </a:t>
            </a:r>
          </a:p>
        </p:txBody>
      </p:sp>
      <p:sp>
        <p:nvSpPr>
          <p:cNvPr name="TextBox 12" id="12"/>
          <p:cNvSpPr txBox="true"/>
          <p:nvPr/>
        </p:nvSpPr>
        <p:spPr>
          <a:xfrm rot="0">
            <a:off x="-3724552" y="4603123"/>
            <a:ext cx="10704469" cy="437353"/>
          </a:xfrm>
          <a:prstGeom prst="rect">
            <a:avLst/>
          </a:prstGeom>
        </p:spPr>
        <p:txBody>
          <a:bodyPr anchor="t" rtlCol="false" tIns="0" lIns="0" bIns="0" rIns="0">
            <a:spAutoFit/>
          </a:bodyPr>
          <a:lstStyle/>
          <a:p>
            <a:pPr algn="l">
              <a:lnSpc>
                <a:spcPts val="3500"/>
              </a:lnSpc>
              <a:spcBef>
                <a:spcPct val="0"/>
              </a:spcBef>
            </a:pPr>
          </a:p>
        </p:txBody>
      </p:sp>
      <p:sp>
        <p:nvSpPr>
          <p:cNvPr name="Freeform 13" id="13"/>
          <p:cNvSpPr/>
          <p:nvPr/>
        </p:nvSpPr>
        <p:spPr>
          <a:xfrm flipH="false" flipV="false" rot="0">
            <a:off x="12336543" y="1366848"/>
            <a:ext cx="5406405" cy="5762326"/>
          </a:xfrm>
          <a:custGeom>
            <a:avLst/>
            <a:gdLst/>
            <a:ahLst/>
            <a:cxnLst/>
            <a:rect r="r" b="b" t="t" l="l"/>
            <a:pathLst>
              <a:path h="5762326" w="5406405">
                <a:moveTo>
                  <a:pt x="0" y="0"/>
                </a:moveTo>
                <a:lnTo>
                  <a:pt x="5406405" y="0"/>
                </a:lnTo>
                <a:lnTo>
                  <a:pt x="5406405" y="5762327"/>
                </a:lnTo>
                <a:lnTo>
                  <a:pt x="0" y="5762327"/>
                </a:lnTo>
                <a:lnTo>
                  <a:pt x="0" y="0"/>
                </a:lnTo>
                <a:close/>
              </a:path>
            </a:pathLst>
          </a:custGeom>
          <a:blipFill>
            <a:blip r:embed="rId8"/>
            <a:stretch>
              <a:fillRect l="0" t="0" r="0" b="0"/>
            </a:stretch>
          </a:blipFill>
        </p:spPr>
      </p:sp>
      <p:sp>
        <p:nvSpPr>
          <p:cNvPr name="TextBox 14" id="14"/>
          <p:cNvSpPr txBox="true"/>
          <p:nvPr/>
        </p:nvSpPr>
        <p:spPr>
          <a:xfrm rot="0">
            <a:off x="11280036" y="7169150"/>
            <a:ext cx="6671104" cy="1384300"/>
          </a:xfrm>
          <a:prstGeom prst="rect">
            <a:avLst/>
          </a:prstGeom>
        </p:spPr>
        <p:txBody>
          <a:bodyPr anchor="t" rtlCol="false" tIns="0" lIns="0" bIns="0" rIns="0">
            <a:spAutoFit/>
          </a:bodyPr>
          <a:lstStyle/>
          <a:p>
            <a:pPr algn="ctr">
              <a:lnSpc>
                <a:spcPts val="5599"/>
              </a:lnSpc>
            </a:pPr>
            <a:r>
              <a:rPr lang="en-US" sz="3999">
                <a:solidFill>
                  <a:srgbClr val="302B70"/>
                </a:solidFill>
                <a:latin typeface="Open Sans Bold"/>
              </a:rPr>
              <a:t>Encadré par : </a:t>
            </a:r>
          </a:p>
          <a:p>
            <a:pPr algn="ctr">
              <a:lnSpc>
                <a:spcPts val="5599"/>
              </a:lnSpc>
            </a:pPr>
            <a:r>
              <a:rPr lang="en-US" sz="3999">
                <a:solidFill>
                  <a:srgbClr val="302B70"/>
                </a:solidFill>
                <a:latin typeface="Open Sans Bold"/>
              </a:rPr>
              <a:t>Monsieur Imed Bennour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1302599" y="2516200"/>
            <a:ext cx="5051278" cy="5111893"/>
          </a:xfrm>
          <a:custGeom>
            <a:avLst/>
            <a:gdLst/>
            <a:ahLst/>
            <a:cxnLst/>
            <a:rect r="r" b="b" t="t" l="l"/>
            <a:pathLst>
              <a:path h="5111893" w="5051278">
                <a:moveTo>
                  <a:pt x="0" y="0"/>
                </a:moveTo>
                <a:lnTo>
                  <a:pt x="5051278" y="0"/>
                </a:lnTo>
                <a:lnTo>
                  <a:pt x="5051278" y="5111893"/>
                </a:lnTo>
                <a:lnTo>
                  <a:pt x="0" y="5111893"/>
                </a:lnTo>
                <a:lnTo>
                  <a:pt x="0" y="0"/>
                </a:lnTo>
                <a:close/>
              </a:path>
            </a:pathLst>
          </a:custGeom>
          <a:blipFill>
            <a:blip r:embed="rId2"/>
            <a:stretch>
              <a:fillRect l="0" t="0" r="0" b="0"/>
            </a:stretch>
          </a:blipFill>
        </p:spPr>
      </p:sp>
      <p:sp>
        <p:nvSpPr>
          <p:cNvPr name="Freeform 3" id="3"/>
          <p:cNvSpPr/>
          <p:nvPr/>
        </p:nvSpPr>
        <p:spPr>
          <a:xfrm flipH="false" flipV="false" rot="0">
            <a:off x="7407800" y="2199399"/>
            <a:ext cx="10223303" cy="5745496"/>
          </a:xfrm>
          <a:custGeom>
            <a:avLst/>
            <a:gdLst/>
            <a:ahLst/>
            <a:cxnLst/>
            <a:rect r="r" b="b" t="t" l="l"/>
            <a:pathLst>
              <a:path h="5745496" w="10223303">
                <a:moveTo>
                  <a:pt x="0" y="0"/>
                </a:moveTo>
                <a:lnTo>
                  <a:pt x="10223303" y="0"/>
                </a:lnTo>
                <a:lnTo>
                  <a:pt x="10223303" y="5745496"/>
                </a:lnTo>
                <a:lnTo>
                  <a:pt x="0" y="5745496"/>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6037323" y="1773736"/>
            <a:ext cx="12250677" cy="6601754"/>
          </a:xfrm>
          <a:custGeom>
            <a:avLst/>
            <a:gdLst/>
            <a:ahLst/>
            <a:cxnLst/>
            <a:rect r="r" b="b" t="t" l="l"/>
            <a:pathLst>
              <a:path h="6601754" w="12250677">
                <a:moveTo>
                  <a:pt x="0" y="0"/>
                </a:moveTo>
                <a:lnTo>
                  <a:pt x="12250677" y="0"/>
                </a:lnTo>
                <a:lnTo>
                  <a:pt x="12250677" y="6601754"/>
                </a:lnTo>
                <a:lnTo>
                  <a:pt x="0" y="6601754"/>
                </a:lnTo>
                <a:lnTo>
                  <a:pt x="0" y="0"/>
                </a:lnTo>
                <a:close/>
              </a:path>
            </a:pathLst>
          </a:custGeom>
          <a:blipFill>
            <a:blip r:embed="rId2"/>
            <a:stretch>
              <a:fillRect l="0" t="0" r="0" b="0"/>
            </a:stretch>
          </a:blipFill>
        </p:spPr>
      </p:sp>
      <p:sp>
        <p:nvSpPr>
          <p:cNvPr name="TextBox 3" id="3"/>
          <p:cNvSpPr txBox="true"/>
          <p:nvPr/>
        </p:nvSpPr>
        <p:spPr>
          <a:xfrm rot="0">
            <a:off x="30071" y="354880"/>
            <a:ext cx="8703469" cy="5001260"/>
          </a:xfrm>
          <a:prstGeom prst="rect">
            <a:avLst/>
          </a:prstGeom>
        </p:spPr>
        <p:txBody>
          <a:bodyPr anchor="t" rtlCol="false" tIns="0" lIns="0" bIns="0" rIns="0">
            <a:spAutoFit/>
          </a:bodyPr>
          <a:lstStyle/>
          <a:p>
            <a:pPr algn="ctr">
              <a:lnSpc>
                <a:spcPts val="3640"/>
              </a:lnSpc>
              <a:spcBef>
                <a:spcPct val="0"/>
              </a:spcBef>
            </a:pPr>
          </a:p>
          <a:p>
            <a:pPr algn="ctr">
              <a:lnSpc>
                <a:spcPts val="3640"/>
              </a:lnSpc>
              <a:spcBef>
                <a:spcPct val="0"/>
              </a:spcBef>
            </a:pPr>
            <a:r>
              <a:rPr lang="en-US" sz="2600">
                <a:solidFill>
                  <a:srgbClr val="000000"/>
                </a:solidFill>
                <a:latin typeface="Clear Sans"/>
              </a:rPr>
              <a:t>Donc, il faut créer notre propre modèle et voici les étapes :</a:t>
            </a:r>
          </a:p>
          <a:p>
            <a:pPr algn="ctr">
              <a:lnSpc>
                <a:spcPts val="3640"/>
              </a:lnSpc>
              <a:spcBef>
                <a:spcPct val="0"/>
              </a:spcBef>
            </a:pPr>
          </a:p>
          <a:p>
            <a:pPr algn="ctr">
              <a:lnSpc>
                <a:spcPts val="3640"/>
              </a:lnSpc>
              <a:spcBef>
                <a:spcPct val="0"/>
              </a:spcBef>
            </a:pPr>
          </a:p>
          <a:p>
            <a:pPr algn="ctr">
              <a:lnSpc>
                <a:spcPts val="3640"/>
              </a:lnSpc>
              <a:spcBef>
                <a:spcPct val="0"/>
              </a:spcBef>
            </a:pPr>
          </a:p>
          <a:p>
            <a:pPr algn="ctr">
              <a:lnSpc>
                <a:spcPts val="3640"/>
              </a:lnSpc>
              <a:spcBef>
                <a:spcPct val="0"/>
              </a:spcBef>
            </a:pPr>
          </a:p>
          <a:p>
            <a:pPr algn="ctr">
              <a:lnSpc>
                <a:spcPts val="3640"/>
              </a:lnSpc>
              <a:spcBef>
                <a:spcPct val="0"/>
              </a:spcBef>
            </a:pPr>
          </a:p>
          <a:p>
            <a:pPr algn="ctr">
              <a:lnSpc>
                <a:spcPts val="3640"/>
              </a:lnSpc>
              <a:spcBef>
                <a:spcPct val="0"/>
              </a:spcBef>
            </a:pPr>
          </a:p>
          <a:p>
            <a:pPr algn="ctr">
              <a:lnSpc>
                <a:spcPts val="3640"/>
              </a:lnSpc>
              <a:spcBef>
                <a:spcPct val="0"/>
              </a:spcBef>
            </a:pPr>
          </a:p>
          <a:p>
            <a:pPr algn="ctr">
              <a:lnSpc>
                <a:spcPts val="3640"/>
              </a:lnSpc>
              <a:spcBef>
                <a:spcPct val="0"/>
              </a:spcBef>
            </a:pPr>
          </a:p>
          <a:p>
            <a:pPr algn="ctr">
              <a:lnSpc>
                <a:spcPts val="3640"/>
              </a:lnSpc>
              <a:spcBef>
                <a:spcPct val="0"/>
              </a:spcBef>
            </a:pPr>
          </a:p>
        </p:txBody>
      </p:sp>
      <p:sp>
        <p:nvSpPr>
          <p:cNvPr name="TextBox 4" id="4"/>
          <p:cNvSpPr txBox="true"/>
          <p:nvPr/>
        </p:nvSpPr>
        <p:spPr>
          <a:xfrm rot="0">
            <a:off x="267725" y="3599002"/>
            <a:ext cx="6378972" cy="3701664"/>
          </a:xfrm>
          <a:prstGeom prst="rect">
            <a:avLst/>
          </a:prstGeom>
        </p:spPr>
        <p:txBody>
          <a:bodyPr anchor="t" rtlCol="false" tIns="0" lIns="0" bIns="0" rIns="0">
            <a:spAutoFit/>
          </a:bodyPr>
          <a:lstStyle/>
          <a:p>
            <a:pPr algn="l" marL="758928" indent="-379464" lvl="1">
              <a:lnSpc>
                <a:spcPts val="4921"/>
              </a:lnSpc>
              <a:buFont typeface="Arial"/>
              <a:buChar char="•"/>
            </a:pPr>
            <a:r>
              <a:rPr lang="en-US" sz="3515">
                <a:solidFill>
                  <a:srgbClr val="000000"/>
                </a:solidFill>
                <a:latin typeface="Clear Sans Bold"/>
              </a:rPr>
              <a:t>Collecte des données</a:t>
            </a:r>
          </a:p>
          <a:p>
            <a:pPr algn="l" marL="758928" indent="-379464" lvl="1">
              <a:lnSpc>
                <a:spcPts val="4921"/>
              </a:lnSpc>
              <a:buFont typeface="Arial"/>
              <a:buChar char="•"/>
            </a:pPr>
            <a:r>
              <a:rPr lang="en-US" sz="3515">
                <a:solidFill>
                  <a:srgbClr val="000000"/>
                </a:solidFill>
                <a:latin typeface="Clear Sans Bold"/>
              </a:rPr>
              <a:t>Annotation des données </a:t>
            </a:r>
          </a:p>
          <a:p>
            <a:pPr algn="l" marL="758928" indent="-379464" lvl="1">
              <a:lnSpc>
                <a:spcPts val="4921"/>
              </a:lnSpc>
              <a:buFont typeface="Arial"/>
              <a:buChar char="•"/>
            </a:pPr>
            <a:r>
              <a:rPr lang="en-US" sz="3515">
                <a:solidFill>
                  <a:srgbClr val="000000"/>
                </a:solidFill>
                <a:latin typeface="Clear Sans Bold"/>
              </a:rPr>
              <a:t>Prétraitement des données</a:t>
            </a:r>
          </a:p>
          <a:p>
            <a:pPr algn="l" marL="758928" indent="-379464" lvl="1">
              <a:lnSpc>
                <a:spcPts val="4921"/>
              </a:lnSpc>
              <a:buFont typeface="Arial"/>
              <a:buChar char="•"/>
            </a:pPr>
            <a:r>
              <a:rPr lang="en-US" sz="3515">
                <a:solidFill>
                  <a:srgbClr val="000000"/>
                </a:solidFill>
                <a:latin typeface="Clear Sans Bold"/>
              </a:rPr>
              <a:t>Entraînement du modèle</a:t>
            </a:r>
          </a:p>
          <a:p>
            <a:pPr algn="l" marL="758928" indent="-379464" lvl="1">
              <a:lnSpc>
                <a:spcPts val="4921"/>
              </a:lnSpc>
              <a:buFont typeface="Arial"/>
              <a:buChar char="•"/>
            </a:pPr>
            <a:r>
              <a:rPr lang="en-US" sz="3515">
                <a:solidFill>
                  <a:srgbClr val="000000"/>
                </a:solidFill>
                <a:latin typeface="Clear Sans Bold"/>
              </a:rPr>
              <a:t>Optimisation du modèle</a:t>
            </a:r>
          </a:p>
          <a:p>
            <a:pPr algn="l" marL="758928" indent="-379464" lvl="1">
              <a:lnSpc>
                <a:spcPts val="4921"/>
              </a:lnSpc>
              <a:buFont typeface="Arial"/>
              <a:buChar char="•"/>
            </a:pPr>
            <a:r>
              <a:rPr lang="en-US" sz="3515">
                <a:solidFill>
                  <a:srgbClr val="000000"/>
                </a:solidFill>
                <a:latin typeface="Clear Sans Bold"/>
              </a:rPr>
              <a:t>Évaluation du modèle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2134772" y="3453906"/>
            <a:ext cx="6513424" cy="6513424"/>
          </a:xfrm>
          <a:custGeom>
            <a:avLst/>
            <a:gdLst/>
            <a:ahLst/>
            <a:cxnLst/>
            <a:rect r="r" b="b" t="t" l="l"/>
            <a:pathLst>
              <a:path h="6513424" w="6513424">
                <a:moveTo>
                  <a:pt x="0" y="0"/>
                </a:moveTo>
                <a:lnTo>
                  <a:pt x="6513424" y="0"/>
                </a:lnTo>
                <a:lnTo>
                  <a:pt x="6513424" y="6513424"/>
                </a:lnTo>
                <a:lnTo>
                  <a:pt x="0" y="6513424"/>
                </a:lnTo>
                <a:lnTo>
                  <a:pt x="0" y="0"/>
                </a:lnTo>
                <a:close/>
              </a:path>
            </a:pathLst>
          </a:custGeom>
          <a:blipFill>
            <a:blip r:embed="rId2"/>
            <a:stretch>
              <a:fillRect l="0" t="0" r="0" b="0"/>
            </a:stretch>
          </a:blipFill>
        </p:spPr>
      </p:sp>
      <p:sp>
        <p:nvSpPr>
          <p:cNvPr name="Freeform 3" id="3"/>
          <p:cNvSpPr/>
          <p:nvPr/>
        </p:nvSpPr>
        <p:spPr>
          <a:xfrm flipH="false" flipV="false" rot="0">
            <a:off x="9276033" y="3109472"/>
            <a:ext cx="6857858" cy="6857858"/>
          </a:xfrm>
          <a:custGeom>
            <a:avLst/>
            <a:gdLst/>
            <a:ahLst/>
            <a:cxnLst/>
            <a:rect r="r" b="b" t="t" l="l"/>
            <a:pathLst>
              <a:path h="6857858" w="6857858">
                <a:moveTo>
                  <a:pt x="0" y="0"/>
                </a:moveTo>
                <a:lnTo>
                  <a:pt x="6857857" y="0"/>
                </a:lnTo>
                <a:lnTo>
                  <a:pt x="6857857" y="6857858"/>
                </a:lnTo>
                <a:lnTo>
                  <a:pt x="0" y="6857858"/>
                </a:lnTo>
                <a:lnTo>
                  <a:pt x="0" y="0"/>
                </a:lnTo>
                <a:close/>
              </a:path>
            </a:pathLst>
          </a:custGeom>
          <a:blipFill>
            <a:blip r:embed="rId3"/>
            <a:stretch>
              <a:fillRect l="0" t="0" r="0" b="0"/>
            </a:stretch>
          </a:blipFill>
        </p:spPr>
      </p:sp>
      <p:sp>
        <p:nvSpPr>
          <p:cNvPr name="TextBox 4" id="4"/>
          <p:cNvSpPr txBox="true"/>
          <p:nvPr/>
        </p:nvSpPr>
        <p:spPr>
          <a:xfrm rot="0">
            <a:off x="0" y="606443"/>
            <a:ext cx="17874679" cy="13436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Collecte de données : Acquérir un ensemble de données représentatif contenant des images d'oliviers dans différentes conditions environnementales, avec des variations de forme, de taille et de couleur des fruits. Ces images serviront à entraîner un modèle de reconnaissance d'objets.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305840" y="3096641"/>
            <a:ext cx="12831284" cy="5907737"/>
          </a:xfrm>
          <a:custGeom>
            <a:avLst/>
            <a:gdLst/>
            <a:ahLst/>
            <a:cxnLst/>
            <a:rect r="r" b="b" t="t" l="l"/>
            <a:pathLst>
              <a:path h="5907737" w="12831284">
                <a:moveTo>
                  <a:pt x="0" y="0"/>
                </a:moveTo>
                <a:lnTo>
                  <a:pt x="12831284" y="0"/>
                </a:lnTo>
                <a:lnTo>
                  <a:pt x="12831284" y="5907736"/>
                </a:lnTo>
                <a:lnTo>
                  <a:pt x="0" y="5907736"/>
                </a:lnTo>
                <a:lnTo>
                  <a:pt x="0" y="0"/>
                </a:lnTo>
                <a:close/>
              </a:path>
            </a:pathLst>
          </a:custGeom>
          <a:blipFill>
            <a:blip r:embed="rId2"/>
            <a:stretch>
              <a:fillRect l="0" t="0" r="0" b="0"/>
            </a:stretch>
          </a:blipFill>
        </p:spPr>
      </p:sp>
      <p:sp>
        <p:nvSpPr>
          <p:cNvPr name="Freeform 3" id="3"/>
          <p:cNvSpPr/>
          <p:nvPr/>
        </p:nvSpPr>
        <p:spPr>
          <a:xfrm flipH="false" flipV="false" rot="0">
            <a:off x="13715067" y="2442455"/>
            <a:ext cx="4471159" cy="6815845"/>
          </a:xfrm>
          <a:custGeom>
            <a:avLst/>
            <a:gdLst/>
            <a:ahLst/>
            <a:cxnLst/>
            <a:rect r="r" b="b" t="t" l="l"/>
            <a:pathLst>
              <a:path h="6815845" w="4471159">
                <a:moveTo>
                  <a:pt x="0" y="0"/>
                </a:moveTo>
                <a:lnTo>
                  <a:pt x="4471159" y="0"/>
                </a:lnTo>
                <a:lnTo>
                  <a:pt x="4471159" y="6815845"/>
                </a:lnTo>
                <a:lnTo>
                  <a:pt x="0" y="6815845"/>
                </a:lnTo>
                <a:lnTo>
                  <a:pt x="0" y="0"/>
                </a:lnTo>
                <a:close/>
              </a:path>
            </a:pathLst>
          </a:custGeom>
          <a:blipFill>
            <a:blip r:embed="rId3"/>
            <a:stretch>
              <a:fillRect l="0" t="-30649" r="0" b="-30649"/>
            </a:stretch>
          </a:blipFill>
        </p:spPr>
      </p:sp>
      <p:sp>
        <p:nvSpPr>
          <p:cNvPr name="TextBox 4" id="4"/>
          <p:cNvSpPr txBox="true"/>
          <p:nvPr/>
        </p:nvSpPr>
        <p:spPr>
          <a:xfrm rot="0">
            <a:off x="0" y="990600"/>
            <a:ext cx="17553208" cy="8864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Roboflow est une plateforme en ligne qui propose des outils pour l'annotation, la gestion, la préparation et le déploiement de données d'images pour des tâches de vision par ordinateur, y compris la détection d'objets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2151330" y="2773500"/>
            <a:ext cx="13066850" cy="5825774"/>
          </a:xfrm>
          <a:custGeom>
            <a:avLst/>
            <a:gdLst/>
            <a:ahLst/>
            <a:cxnLst/>
            <a:rect r="r" b="b" t="t" l="l"/>
            <a:pathLst>
              <a:path h="5825774" w="13066850">
                <a:moveTo>
                  <a:pt x="0" y="0"/>
                </a:moveTo>
                <a:lnTo>
                  <a:pt x="13066850" y="0"/>
                </a:lnTo>
                <a:lnTo>
                  <a:pt x="13066850" y="5825774"/>
                </a:lnTo>
                <a:lnTo>
                  <a:pt x="0" y="5825774"/>
                </a:lnTo>
                <a:lnTo>
                  <a:pt x="0" y="0"/>
                </a:lnTo>
                <a:close/>
              </a:path>
            </a:pathLst>
          </a:custGeom>
          <a:blipFill>
            <a:blip r:embed="rId2"/>
            <a:stretch>
              <a:fillRect l="0" t="0" r="0" b="0"/>
            </a:stretch>
          </a:blipFill>
        </p:spPr>
      </p:sp>
      <p:sp>
        <p:nvSpPr>
          <p:cNvPr name="TextBox 3" id="3"/>
          <p:cNvSpPr txBox="true"/>
          <p:nvPr/>
        </p:nvSpPr>
        <p:spPr>
          <a:xfrm rot="0">
            <a:off x="0" y="990600"/>
            <a:ext cx="17576170" cy="13436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Entraînement du modèle de reconnaissance d'objets : Utiliser un algorithme de détection d'objets comme YOLO ou SSD pour entraîner un modèle à détecter les olives dans les images. Entraîner le modèle sur l'ensemble de données collecté pour qu'il puisse reconnaître efficacement les olives malgré les variations.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919843" y="1829387"/>
            <a:ext cx="17368157" cy="6843170"/>
          </a:xfrm>
          <a:custGeom>
            <a:avLst/>
            <a:gdLst/>
            <a:ahLst/>
            <a:cxnLst/>
            <a:rect r="r" b="b" t="t" l="l"/>
            <a:pathLst>
              <a:path h="6843170" w="17368157">
                <a:moveTo>
                  <a:pt x="0" y="0"/>
                </a:moveTo>
                <a:lnTo>
                  <a:pt x="17368157" y="0"/>
                </a:lnTo>
                <a:lnTo>
                  <a:pt x="17368157" y="6843170"/>
                </a:lnTo>
                <a:lnTo>
                  <a:pt x="0" y="684317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1258323" y="1261695"/>
            <a:ext cx="16703232" cy="7328020"/>
          </a:xfrm>
          <a:custGeom>
            <a:avLst/>
            <a:gdLst/>
            <a:ahLst/>
            <a:cxnLst/>
            <a:rect r="r" b="b" t="t" l="l"/>
            <a:pathLst>
              <a:path h="7328020" w="16703232">
                <a:moveTo>
                  <a:pt x="0" y="0"/>
                </a:moveTo>
                <a:lnTo>
                  <a:pt x="16703231" y="0"/>
                </a:lnTo>
                <a:lnTo>
                  <a:pt x="16703231" y="7328019"/>
                </a:lnTo>
                <a:lnTo>
                  <a:pt x="0" y="7328019"/>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3860132" y="2684072"/>
            <a:ext cx="10223303" cy="5745496"/>
          </a:xfrm>
          <a:custGeom>
            <a:avLst/>
            <a:gdLst/>
            <a:ahLst/>
            <a:cxnLst/>
            <a:rect r="r" b="b" t="t" l="l"/>
            <a:pathLst>
              <a:path h="5745496" w="10223303">
                <a:moveTo>
                  <a:pt x="0" y="0"/>
                </a:moveTo>
                <a:lnTo>
                  <a:pt x="10223302" y="0"/>
                </a:lnTo>
                <a:lnTo>
                  <a:pt x="10223302" y="5745497"/>
                </a:lnTo>
                <a:lnTo>
                  <a:pt x="0" y="5745497"/>
                </a:lnTo>
                <a:lnTo>
                  <a:pt x="0" y="0"/>
                </a:lnTo>
                <a:close/>
              </a:path>
            </a:pathLst>
          </a:custGeom>
          <a:blipFill>
            <a:blip r:embed="rId2"/>
            <a:stretch>
              <a:fillRect l="0" t="0" r="0" b="0"/>
            </a:stretch>
          </a:blipFill>
        </p:spPr>
      </p:sp>
      <p:sp>
        <p:nvSpPr>
          <p:cNvPr name="TextBox 3" id="3"/>
          <p:cNvSpPr txBox="true"/>
          <p:nvPr/>
        </p:nvSpPr>
        <p:spPr>
          <a:xfrm rot="0">
            <a:off x="0" y="1050217"/>
            <a:ext cx="10274173"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Clear Sans"/>
              </a:rPr>
              <a:t>Avec dataset de 100 images </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0" y="4452620"/>
            <a:ext cx="18288000" cy="13436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Optimisation de la détection : Affiner le modèle pour améliorer sa capacité à détecter les olives dans des situations complexes, telles que la présence de feuilles ou de branches devant les fruits. Cela peut nécessiter des techniques avancées de prétraitement d'image et d'augmentation de données.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8064697" y="2718516"/>
            <a:ext cx="10223303" cy="5745496"/>
          </a:xfrm>
          <a:custGeom>
            <a:avLst/>
            <a:gdLst/>
            <a:ahLst/>
            <a:cxnLst/>
            <a:rect r="r" b="b" t="t" l="l"/>
            <a:pathLst>
              <a:path h="5745496" w="10223303">
                <a:moveTo>
                  <a:pt x="0" y="0"/>
                </a:moveTo>
                <a:lnTo>
                  <a:pt x="10223303" y="0"/>
                </a:lnTo>
                <a:lnTo>
                  <a:pt x="10223303" y="5745496"/>
                </a:lnTo>
                <a:lnTo>
                  <a:pt x="0" y="5745496"/>
                </a:lnTo>
                <a:lnTo>
                  <a:pt x="0" y="0"/>
                </a:lnTo>
                <a:close/>
              </a:path>
            </a:pathLst>
          </a:custGeom>
          <a:blipFill>
            <a:blip r:embed="rId2"/>
            <a:stretch>
              <a:fillRect l="0" t="0" r="0" b="0"/>
            </a:stretch>
          </a:blipFill>
        </p:spPr>
      </p:sp>
      <p:sp>
        <p:nvSpPr>
          <p:cNvPr name="Freeform 3" id="3"/>
          <p:cNvSpPr/>
          <p:nvPr/>
        </p:nvSpPr>
        <p:spPr>
          <a:xfrm flipH="false" flipV="false" rot="0">
            <a:off x="-778244" y="2718516"/>
            <a:ext cx="10223303" cy="5745496"/>
          </a:xfrm>
          <a:custGeom>
            <a:avLst/>
            <a:gdLst/>
            <a:ahLst/>
            <a:cxnLst/>
            <a:rect r="r" b="b" t="t" l="l"/>
            <a:pathLst>
              <a:path h="5745496" w="10223303">
                <a:moveTo>
                  <a:pt x="0" y="0"/>
                </a:moveTo>
                <a:lnTo>
                  <a:pt x="10223303" y="0"/>
                </a:lnTo>
                <a:lnTo>
                  <a:pt x="10223303" y="5745496"/>
                </a:lnTo>
                <a:lnTo>
                  <a:pt x="0" y="5745496"/>
                </a:lnTo>
                <a:lnTo>
                  <a:pt x="0" y="0"/>
                </a:lnTo>
                <a:close/>
              </a:path>
            </a:pathLst>
          </a:custGeom>
          <a:blipFill>
            <a:blip r:embed="rId3"/>
            <a:stretch>
              <a:fillRect l="0" t="0" r="0" b="0"/>
            </a:stretch>
          </a:blipFill>
        </p:spPr>
      </p:sp>
      <p:sp>
        <p:nvSpPr>
          <p:cNvPr name="TextBox 4" id="4"/>
          <p:cNvSpPr txBox="true"/>
          <p:nvPr/>
        </p:nvSpPr>
        <p:spPr>
          <a:xfrm rot="0">
            <a:off x="-137774" y="349869"/>
            <a:ext cx="11651909" cy="1749425"/>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Clear Sans"/>
              </a:rPr>
              <a:t>Aprés optimisation on a utilise une dataset avec plus que 1200 photos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grpSp>
        <p:nvGrpSpPr>
          <p:cNvPr name="Group 2" id="2"/>
          <p:cNvGrpSpPr/>
          <p:nvPr/>
        </p:nvGrpSpPr>
        <p:grpSpPr>
          <a:xfrm rot="0">
            <a:off x="-301053" y="-562575"/>
            <a:ext cx="28646520" cy="11630292"/>
            <a:chOff x="0" y="0"/>
            <a:chExt cx="38195360" cy="15507056"/>
          </a:xfrm>
        </p:grpSpPr>
        <p:pic>
          <p:nvPicPr>
            <p:cNvPr name="Picture 3" id="3"/>
            <p:cNvPicPr>
              <a:picLocks noChangeAspect="true"/>
            </p:cNvPicPr>
            <p:nvPr/>
          </p:nvPicPr>
          <p:blipFill>
            <a:blip r:embed="rId2"/>
            <a:srcRect l="18110" t="0" r="18110" b="0"/>
            <a:stretch>
              <a:fillRect/>
            </a:stretch>
          </p:blipFill>
          <p:spPr>
            <a:xfrm flipH="false" flipV="false">
              <a:off x="0" y="0"/>
              <a:ext cx="25378906" cy="15507056"/>
            </a:xfrm>
            <a:prstGeom prst="rect">
              <a:avLst/>
            </a:prstGeom>
          </p:spPr>
        </p:pic>
        <p:pic>
          <p:nvPicPr>
            <p:cNvPr name="Picture 4" id="4"/>
            <p:cNvPicPr>
              <a:picLocks noChangeAspect="true"/>
            </p:cNvPicPr>
            <p:nvPr/>
          </p:nvPicPr>
          <p:blipFill>
            <a:blip r:embed="rId2"/>
            <a:srcRect l="34055" t="0" r="34055" b="0"/>
            <a:stretch>
              <a:fillRect/>
            </a:stretch>
          </p:blipFill>
          <p:spPr>
            <a:xfrm flipH="false" flipV="false">
              <a:off x="25505906" y="0"/>
              <a:ext cx="12689453" cy="15507056"/>
            </a:xfrm>
            <a:prstGeom prst="rect">
              <a:avLst/>
            </a:prstGeom>
          </p:spPr>
        </p:pic>
      </p:grpSp>
      <p:sp>
        <p:nvSpPr>
          <p:cNvPr name="TextBox 5" id="5"/>
          <p:cNvSpPr txBox="true"/>
          <p:nvPr/>
        </p:nvSpPr>
        <p:spPr>
          <a:xfrm rot="0">
            <a:off x="0" y="3753986"/>
            <a:ext cx="18288000" cy="3124200"/>
          </a:xfrm>
          <a:prstGeom prst="rect">
            <a:avLst/>
          </a:prstGeom>
        </p:spPr>
        <p:txBody>
          <a:bodyPr anchor="t" rtlCol="false" tIns="0" lIns="0" bIns="0" rIns="0">
            <a:spAutoFit/>
          </a:bodyPr>
          <a:lstStyle/>
          <a:p>
            <a:pPr algn="ctr">
              <a:lnSpc>
                <a:spcPts val="6299"/>
              </a:lnSpc>
            </a:pPr>
            <a:r>
              <a:rPr lang="en-US" sz="4499">
                <a:solidFill>
                  <a:srgbClr val="302B70"/>
                </a:solidFill>
                <a:latin typeface="Clear Sans"/>
              </a:rPr>
              <a:t>Le problème de l'estimation de la production de fruits d'un olivier à l'aide de la reconnaissance d'objets présente plusieurs défis comme </a:t>
            </a:r>
          </a:p>
          <a:p>
            <a:pPr algn="ctr">
              <a:lnSpc>
                <a:spcPts val="6299"/>
              </a:lnSpc>
              <a:spcBef>
                <a:spcPct val="0"/>
              </a:spcBef>
            </a:pPr>
            <a:r>
              <a:rPr lang="en-US" sz="4499">
                <a:solidFill>
                  <a:srgbClr val="302B70"/>
                </a:solidFill>
                <a:latin typeface="Clear Sans"/>
              </a:rPr>
              <a:t>Variabilité des conditions environnementales,Complexité de la structure de l'arbre et Annotation des données </a:t>
            </a:r>
          </a:p>
        </p:txBody>
      </p:sp>
      <p:sp>
        <p:nvSpPr>
          <p:cNvPr name="TextBox 6" id="6"/>
          <p:cNvSpPr txBox="true"/>
          <p:nvPr/>
        </p:nvSpPr>
        <p:spPr>
          <a:xfrm rot="0">
            <a:off x="1028700" y="857250"/>
            <a:ext cx="9474345" cy="1543050"/>
          </a:xfrm>
          <a:prstGeom prst="rect">
            <a:avLst/>
          </a:prstGeom>
        </p:spPr>
        <p:txBody>
          <a:bodyPr anchor="t" rtlCol="false" tIns="0" lIns="0" bIns="0" rIns="0">
            <a:spAutoFit/>
          </a:bodyPr>
          <a:lstStyle/>
          <a:p>
            <a:pPr algn="l">
              <a:lnSpc>
                <a:spcPts val="12599"/>
              </a:lnSpc>
              <a:spcBef>
                <a:spcPct val="0"/>
              </a:spcBef>
            </a:pPr>
            <a:r>
              <a:rPr lang="en-US" sz="9000">
                <a:solidFill>
                  <a:srgbClr val="302B70"/>
                </a:solidFill>
                <a:latin typeface="Clear Sans Bold"/>
              </a:rPr>
              <a:t>Problématique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9365630" y="2224974"/>
            <a:ext cx="8399963" cy="6299972"/>
          </a:xfrm>
          <a:custGeom>
            <a:avLst/>
            <a:gdLst/>
            <a:ahLst/>
            <a:cxnLst/>
            <a:rect r="r" b="b" t="t" l="l"/>
            <a:pathLst>
              <a:path h="6299972" w="8399963">
                <a:moveTo>
                  <a:pt x="0" y="0"/>
                </a:moveTo>
                <a:lnTo>
                  <a:pt x="8399963" y="0"/>
                </a:lnTo>
                <a:lnTo>
                  <a:pt x="8399963" y="6299972"/>
                </a:lnTo>
                <a:lnTo>
                  <a:pt x="0" y="6299972"/>
                </a:lnTo>
                <a:lnTo>
                  <a:pt x="0" y="0"/>
                </a:lnTo>
                <a:close/>
              </a:path>
            </a:pathLst>
          </a:custGeom>
          <a:blipFill>
            <a:blip r:embed="rId2"/>
            <a:stretch>
              <a:fillRect l="0" t="0" r="0" b="0"/>
            </a:stretch>
          </a:blipFill>
        </p:spPr>
      </p:sp>
      <p:sp>
        <p:nvSpPr>
          <p:cNvPr name="Freeform 3" id="3"/>
          <p:cNvSpPr/>
          <p:nvPr/>
        </p:nvSpPr>
        <p:spPr>
          <a:xfrm flipH="false" flipV="false" rot="0">
            <a:off x="159878" y="2005914"/>
            <a:ext cx="8984122" cy="6738092"/>
          </a:xfrm>
          <a:custGeom>
            <a:avLst/>
            <a:gdLst/>
            <a:ahLst/>
            <a:cxnLst/>
            <a:rect r="r" b="b" t="t" l="l"/>
            <a:pathLst>
              <a:path h="6738092" w="8984122">
                <a:moveTo>
                  <a:pt x="0" y="0"/>
                </a:moveTo>
                <a:lnTo>
                  <a:pt x="8984122" y="0"/>
                </a:lnTo>
                <a:lnTo>
                  <a:pt x="8984122" y="6738091"/>
                </a:lnTo>
                <a:lnTo>
                  <a:pt x="0" y="6738091"/>
                </a:lnTo>
                <a:lnTo>
                  <a:pt x="0" y="0"/>
                </a:lnTo>
                <a:close/>
              </a:path>
            </a:pathLst>
          </a:custGeom>
          <a:blipFill>
            <a:blip r:embed="rId3"/>
            <a:stretch>
              <a:fillRect l="0" t="0" r="0" b="0"/>
            </a:stretch>
          </a:blipFill>
        </p:spPr>
      </p:sp>
      <p:sp>
        <p:nvSpPr>
          <p:cNvPr name="Freeform 4" id="4"/>
          <p:cNvSpPr/>
          <p:nvPr/>
        </p:nvSpPr>
        <p:spPr>
          <a:xfrm flipH="false" flipV="false" rot="0">
            <a:off x="2490401" y="9058330"/>
            <a:ext cx="11653916" cy="926728"/>
          </a:xfrm>
          <a:custGeom>
            <a:avLst/>
            <a:gdLst/>
            <a:ahLst/>
            <a:cxnLst/>
            <a:rect r="r" b="b" t="t" l="l"/>
            <a:pathLst>
              <a:path h="926728" w="11653916">
                <a:moveTo>
                  <a:pt x="0" y="0"/>
                </a:moveTo>
                <a:lnTo>
                  <a:pt x="11653916" y="0"/>
                </a:lnTo>
                <a:lnTo>
                  <a:pt x="11653916" y="926728"/>
                </a:lnTo>
                <a:lnTo>
                  <a:pt x="0" y="926728"/>
                </a:lnTo>
                <a:lnTo>
                  <a:pt x="0" y="0"/>
                </a:lnTo>
                <a:close/>
              </a:path>
            </a:pathLst>
          </a:custGeom>
          <a:blipFill>
            <a:blip r:embed="rId4"/>
            <a:stretch>
              <a:fillRect l="0" t="0" r="0" b="0"/>
            </a:stretch>
          </a:blipFill>
        </p:spPr>
      </p:sp>
      <p:sp>
        <p:nvSpPr>
          <p:cNvPr name="TextBox 5" id="5"/>
          <p:cNvSpPr txBox="true"/>
          <p:nvPr/>
        </p:nvSpPr>
        <p:spPr>
          <a:xfrm rot="0">
            <a:off x="0" y="1050217"/>
            <a:ext cx="10274173"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Clear Sans"/>
              </a:rPr>
              <a:t>input </a:t>
            </a:r>
          </a:p>
        </p:txBody>
      </p:sp>
      <p:sp>
        <p:nvSpPr>
          <p:cNvPr name="TextBox 6" id="6"/>
          <p:cNvSpPr txBox="true"/>
          <p:nvPr/>
        </p:nvSpPr>
        <p:spPr>
          <a:xfrm rot="0">
            <a:off x="8648434" y="1050217"/>
            <a:ext cx="10274173" cy="86360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Clear Sans"/>
              </a:rPr>
              <a:t>Output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3357512" y="2653265"/>
            <a:ext cx="9960938" cy="4980469"/>
          </a:xfrm>
          <a:custGeom>
            <a:avLst/>
            <a:gdLst/>
            <a:ahLst/>
            <a:cxnLst/>
            <a:rect r="r" b="b" t="t" l="l"/>
            <a:pathLst>
              <a:path h="4980469" w="9960938">
                <a:moveTo>
                  <a:pt x="0" y="0"/>
                </a:moveTo>
                <a:lnTo>
                  <a:pt x="9960938" y="0"/>
                </a:lnTo>
                <a:lnTo>
                  <a:pt x="9960938" y="4980470"/>
                </a:lnTo>
                <a:lnTo>
                  <a:pt x="0" y="4980470"/>
                </a:lnTo>
                <a:lnTo>
                  <a:pt x="0" y="0"/>
                </a:lnTo>
                <a:close/>
              </a:path>
            </a:pathLst>
          </a:custGeom>
          <a:blipFill>
            <a:blip r:embed="rId2"/>
            <a:stretch>
              <a:fillRect l="0" t="0" r="0" b="0"/>
            </a:stretch>
          </a:blipFill>
        </p:spPr>
      </p:sp>
      <p:sp>
        <p:nvSpPr>
          <p:cNvPr name="TextBox 3" id="3"/>
          <p:cNvSpPr txBox="true"/>
          <p:nvPr/>
        </p:nvSpPr>
        <p:spPr>
          <a:xfrm rot="0">
            <a:off x="0" y="272863"/>
            <a:ext cx="6396435" cy="1038225"/>
          </a:xfrm>
          <a:prstGeom prst="rect">
            <a:avLst/>
          </a:prstGeom>
        </p:spPr>
        <p:txBody>
          <a:bodyPr anchor="t" rtlCol="false" tIns="0" lIns="0" bIns="0" rIns="0">
            <a:spAutoFit/>
          </a:bodyPr>
          <a:lstStyle/>
          <a:p>
            <a:pPr algn="ctr">
              <a:lnSpc>
                <a:spcPts val="8400"/>
              </a:lnSpc>
              <a:spcBef>
                <a:spcPct val="0"/>
              </a:spcBef>
            </a:pPr>
            <a:r>
              <a:rPr lang="en-US" sz="6000">
                <a:solidFill>
                  <a:srgbClr val="302B70"/>
                </a:solidFill>
                <a:latin typeface="Clear Sans Bold"/>
              </a:rPr>
              <a:t>resultat du model </a:t>
            </a:r>
          </a:p>
        </p:txBody>
      </p:sp>
      <p:sp>
        <p:nvSpPr>
          <p:cNvPr name="TextBox 4" id="4"/>
          <p:cNvSpPr txBox="true"/>
          <p:nvPr/>
        </p:nvSpPr>
        <p:spPr>
          <a:xfrm rot="0">
            <a:off x="1028700" y="8336373"/>
            <a:ext cx="3333750" cy="429260"/>
          </a:xfrm>
          <a:prstGeom prst="rect">
            <a:avLst/>
          </a:prstGeom>
        </p:spPr>
        <p:txBody>
          <a:bodyPr anchor="t" rtlCol="false" tIns="0" lIns="0" bIns="0" rIns="0">
            <a:spAutoFit/>
          </a:bodyPr>
          <a:lstStyle/>
          <a:p>
            <a:pPr algn="ctr">
              <a:lnSpc>
                <a:spcPts val="3640"/>
              </a:lnSpc>
              <a:spcBef>
                <a:spcPct val="0"/>
              </a:spcBef>
            </a:pPr>
            <a:r>
              <a:rPr lang="en-US" sz="2600">
                <a:solidFill>
                  <a:srgbClr val="302B70"/>
                </a:solidFill>
                <a:latin typeface="Clear Sans"/>
              </a:rPr>
              <a:t> the number of epochs</a:t>
            </a:r>
          </a:p>
        </p:txBody>
      </p:sp>
      <p:sp>
        <p:nvSpPr>
          <p:cNvPr name="TextBox 5" id="5"/>
          <p:cNvSpPr txBox="true"/>
          <p:nvPr/>
        </p:nvSpPr>
        <p:spPr>
          <a:xfrm rot="0">
            <a:off x="408719" y="2419586"/>
            <a:ext cx="2035770" cy="429260"/>
          </a:xfrm>
          <a:prstGeom prst="rect">
            <a:avLst/>
          </a:prstGeom>
        </p:spPr>
        <p:txBody>
          <a:bodyPr anchor="t" rtlCol="false" tIns="0" lIns="0" bIns="0" rIns="0">
            <a:spAutoFit/>
          </a:bodyPr>
          <a:lstStyle/>
          <a:p>
            <a:pPr algn="ctr">
              <a:lnSpc>
                <a:spcPts val="3640"/>
              </a:lnSpc>
              <a:spcBef>
                <a:spcPct val="0"/>
              </a:spcBef>
            </a:pPr>
            <a:r>
              <a:rPr lang="en-US" sz="2600">
                <a:solidFill>
                  <a:srgbClr val="302B70"/>
                </a:solidFill>
                <a:latin typeface="Clear Sans"/>
              </a:rPr>
              <a:t>the loss value</a:t>
            </a:r>
          </a:p>
        </p:txBody>
      </p:sp>
      <p:sp>
        <p:nvSpPr>
          <p:cNvPr name="TextBox 6" id="6"/>
          <p:cNvSpPr txBox="true"/>
          <p:nvPr/>
        </p:nvSpPr>
        <p:spPr>
          <a:xfrm rot="0">
            <a:off x="0" y="8832042"/>
            <a:ext cx="17599132" cy="3629660"/>
          </a:xfrm>
          <a:prstGeom prst="rect">
            <a:avLst/>
          </a:prstGeom>
        </p:spPr>
        <p:txBody>
          <a:bodyPr anchor="t" rtlCol="false" tIns="0" lIns="0" bIns="0" rIns="0">
            <a:spAutoFit/>
          </a:bodyPr>
          <a:lstStyle/>
          <a:p>
            <a:pPr algn="ctr">
              <a:lnSpc>
                <a:spcPts val="3640"/>
              </a:lnSpc>
              <a:spcBef>
                <a:spcPct val="0"/>
              </a:spcBef>
            </a:pPr>
            <a:r>
              <a:rPr lang="en-US" sz="2600">
                <a:solidFill>
                  <a:srgbClr val="302B70"/>
                </a:solidFill>
                <a:latin typeface="Clear Sans"/>
              </a:rPr>
              <a:t>Une époque est une itération complète de l'ensemble des données d'entraînement à travers le réseau neuronal pendant l'entraînement.</a:t>
            </a:r>
          </a:p>
          <a:p>
            <a:pPr algn="ctr">
              <a:lnSpc>
                <a:spcPts val="3640"/>
              </a:lnSpc>
              <a:spcBef>
                <a:spcPct val="0"/>
              </a:spcBef>
            </a:pPr>
          </a:p>
          <a:p>
            <a:pPr algn="ctr">
              <a:lnSpc>
                <a:spcPts val="3640"/>
              </a:lnSpc>
              <a:spcBef>
                <a:spcPct val="0"/>
              </a:spcBef>
            </a:pPr>
          </a:p>
          <a:p>
            <a:pPr algn="ctr">
              <a:lnSpc>
                <a:spcPts val="3640"/>
              </a:lnSpc>
              <a:spcBef>
                <a:spcPct val="0"/>
              </a:spcBef>
            </a:pPr>
          </a:p>
          <a:p>
            <a:pPr algn="ctr">
              <a:lnSpc>
                <a:spcPts val="3640"/>
              </a:lnSpc>
              <a:spcBef>
                <a:spcPct val="0"/>
              </a:spcBef>
            </a:pPr>
          </a:p>
          <a:p>
            <a:pPr algn="ctr">
              <a:lnSpc>
                <a:spcPts val="3640"/>
              </a:lnSpc>
              <a:spcBef>
                <a:spcPct val="0"/>
              </a:spcBef>
            </a:pPr>
          </a:p>
          <a:p>
            <a:pPr algn="ctr">
              <a:lnSpc>
                <a:spcPts val="3640"/>
              </a:lnSpc>
              <a:spcBef>
                <a:spcPct val="0"/>
              </a:spcBef>
            </a:pPr>
          </a:p>
        </p:txBody>
      </p:sp>
      <p:sp>
        <p:nvSpPr>
          <p:cNvPr name="TextBox 7" id="7"/>
          <p:cNvSpPr txBox="true"/>
          <p:nvPr/>
        </p:nvSpPr>
        <p:spPr>
          <a:xfrm rot="0">
            <a:off x="408719" y="3348387"/>
            <a:ext cx="1295400" cy="429260"/>
          </a:xfrm>
          <a:prstGeom prst="rect">
            <a:avLst/>
          </a:prstGeom>
        </p:spPr>
        <p:txBody>
          <a:bodyPr anchor="t" rtlCol="false" tIns="0" lIns="0" bIns="0" rIns="0">
            <a:spAutoFit/>
          </a:bodyPr>
          <a:lstStyle/>
          <a:p>
            <a:pPr algn="ctr">
              <a:lnSpc>
                <a:spcPts val="3640"/>
              </a:lnSpc>
              <a:spcBef>
                <a:spcPct val="0"/>
              </a:spcBef>
            </a:pPr>
            <a:r>
              <a:rPr lang="en-US" sz="2600">
                <a:solidFill>
                  <a:srgbClr val="302B70"/>
                </a:solidFill>
                <a:latin typeface="Clear Sans"/>
              </a:rPr>
              <a:t>box_loss</a:t>
            </a:r>
          </a:p>
        </p:txBody>
      </p:sp>
      <p:sp>
        <p:nvSpPr>
          <p:cNvPr name="TextBox 8" id="8"/>
          <p:cNvSpPr txBox="true"/>
          <p:nvPr/>
        </p:nvSpPr>
        <p:spPr>
          <a:xfrm rot="0">
            <a:off x="5022261" y="2015938"/>
            <a:ext cx="3181747" cy="429260"/>
          </a:xfrm>
          <a:prstGeom prst="rect">
            <a:avLst/>
          </a:prstGeom>
        </p:spPr>
        <p:txBody>
          <a:bodyPr anchor="t" rtlCol="false" tIns="0" lIns="0" bIns="0" rIns="0">
            <a:spAutoFit/>
          </a:bodyPr>
          <a:lstStyle/>
          <a:p>
            <a:pPr algn="ctr">
              <a:lnSpc>
                <a:spcPts val="3640"/>
              </a:lnSpc>
              <a:spcBef>
                <a:spcPct val="0"/>
              </a:spcBef>
            </a:pPr>
            <a:r>
              <a:rPr lang="en-US" sz="2600">
                <a:solidFill>
                  <a:srgbClr val="302B70"/>
                </a:solidFill>
                <a:latin typeface="Clear Sans"/>
              </a:rPr>
              <a:t>the classification loss</a:t>
            </a:r>
          </a:p>
        </p:txBody>
      </p:sp>
      <p:sp>
        <p:nvSpPr>
          <p:cNvPr name="TextBox 9" id="9"/>
          <p:cNvSpPr txBox="true"/>
          <p:nvPr/>
        </p:nvSpPr>
        <p:spPr>
          <a:xfrm rot="0">
            <a:off x="7087074" y="990600"/>
            <a:ext cx="5583436" cy="429260"/>
          </a:xfrm>
          <a:prstGeom prst="rect">
            <a:avLst/>
          </a:prstGeom>
        </p:spPr>
        <p:txBody>
          <a:bodyPr anchor="t" rtlCol="false" tIns="0" lIns="0" bIns="0" rIns="0">
            <a:spAutoFit/>
          </a:bodyPr>
          <a:lstStyle/>
          <a:p>
            <a:pPr algn="ctr">
              <a:lnSpc>
                <a:spcPts val="3640"/>
              </a:lnSpc>
              <a:spcBef>
                <a:spcPct val="0"/>
              </a:spcBef>
            </a:pPr>
            <a:r>
              <a:rPr lang="en-US" sz="2600">
                <a:solidFill>
                  <a:srgbClr val="302B70"/>
                </a:solidFill>
                <a:latin typeface="Clear Sans"/>
              </a:rPr>
              <a:t>the deformable convolution layer loss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0" y="3799840"/>
            <a:ext cx="18288000" cy="13436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Estimation de la production : Une fois que le modèle est entraîné et optimisé, l'appliquer à des images d'oliviers pour détecter et compter le nombre d'olives présentes. En utilisant la densité d'olives détectée par unité de surface et des mesures de l'arbre telles que la hauteur et la circonférence du tronc, estimer la production totale de fruits de l'arbre.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303597" y="1423342"/>
            <a:ext cx="5740434" cy="7624013"/>
          </a:xfrm>
          <a:custGeom>
            <a:avLst/>
            <a:gdLst/>
            <a:ahLst/>
            <a:cxnLst/>
            <a:rect r="r" b="b" t="t" l="l"/>
            <a:pathLst>
              <a:path h="7624013" w="5740434">
                <a:moveTo>
                  <a:pt x="0" y="0"/>
                </a:moveTo>
                <a:lnTo>
                  <a:pt x="5740434" y="0"/>
                </a:lnTo>
                <a:lnTo>
                  <a:pt x="5740434" y="7624014"/>
                </a:lnTo>
                <a:lnTo>
                  <a:pt x="0" y="7624014"/>
                </a:lnTo>
                <a:lnTo>
                  <a:pt x="0" y="0"/>
                </a:lnTo>
                <a:close/>
              </a:path>
            </a:pathLst>
          </a:custGeom>
          <a:blipFill>
            <a:blip r:embed="rId2"/>
            <a:stretch>
              <a:fillRect l="0" t="0" r="0" b="0"/>
            </a:stretch>
          </a:blipFill>
        </p:spPr>
      </p:sp>
      <p:sp>
        <p:nvSpPr>
          <p:cNvPr name="Freeform 3" id="3"/>
          <p:cNvSpPr/>
          <p:nvPr/>
        </p:nvSpPr>
        <p:spPr>
          <a:xfrm flipH="false" flipV="false" rot="0">
            <a:off x="6402932" y="1423342"/>
            <a:ext cx="5740434" cy="7624013"/>
          </a:xfrm>
          <a:custGeom>
            <a:avLst/>
            <a:gdLst/>
            <a:ahLst/>
            <a:cxnLst/>
            <a:rect r="r" b="b" t="t" l="l"/>
            <a:pathLst>
              <a:path h="7624013" w="5740434">
                <a:moveTo>
                  <a:pt x="0" y="0"/>
                </a:moveTo>
                <a:lnTo>
                  <a:pt x="5740434" y="0"/>
                </a:lnTo>
                <a:lnTo>
                  <a:pt x="5740434" y="7624014"/>
                </a:lnTo>
                <a:lnTo>
                  <a:pt x="0" y="7624014"/>
                </a:lnTo>
                <a:lnTo>
                  <a:pt x="0" y="0"/>
                </a:lnTo>
                <a:close/>
              </a:path>
            </a:pathLst>
          </a:custGeom>
          <a:blipFill>
            <a:blip r:embed="rId3"/>
            <a:stretch>
              <a:fillRect l="0" t="0" r="0" b="0"/>
            </a:stretch>
          </a:blipFill>
        </p:spPr>
      </p:sp>
      <p:sp>
        <p:nvSpPr>
          <p:cNvPr name="Freeform 4" id="4"/>
          <p:cNvSpPr/>
          <p:nvPr/>
        </p:nvSpPr>
        <p:spPr>
          <a:xfrm flipH="false" flipV="false" rot="0">
            <a:off x="12421899" y="1423342"/>
            <a:ext cx="5740434" cy="7624013"/>
          </a:xfrm>
          <a:custGeom>
            <a:avLst/>
            <a:gdLst/>
            <a:ahLst/>
            <a:cxnLst/>
            <a:rect r="r" b="b" t="t" l="l"/>
            <a:pathLst>
              <a:path h="7624013" w="5740434">
                <a:moveTo>
                  <a:pt x="0" y="0"/>
                </a:moveTo>
                <a:lnTo>
                  <a:pt x="5740433" y="0"/>
                </a:lnTo>
                <a:lnTo>
                  <a:pt x="5740433" y="7624014"/>
                </a:lnTo>
                <a:lnTo>
                  <a:pt x="0" y="7624014"/>
                </a:lnTo>
                <a:lnTo>
                  <a:pt x="0" y="0"/>
                </a:lnTo>
                <a:close/>
              </a:path>
            </a:pathLst>
          </a:custGeom>
          <a:blipFill>
            <a:blip r:embed="rId4"/>
            <a:stretch>
              <a:fillRect l="0" t="0" r="0" b="0"/>
            </a:stretch>
          </a:blipFill>
        </p:spPr>
      </p:sp>
      <p:sp>
        <p:nvSpPr>
          <p:cNvPr name="TextBox 5" id="5"/>
          <p:cNvSpPr txBox="true"/>
          <p:nvPr/>
        </p:nvSpPr>
        <p:spPr>
          <a:xfrm rot="0">
            <a:off x="-739880" y="599440"/>
            <a:ext cx="6783911" cy="429260"/>
          </a:xfrm>
          <a:prstGeom prst="rect">
            <a:avLst/>
          </a:prstGeom>
        </p:spPr>
        <p:txBody>
          <a:bodyPr anchor="t" rtlCol="false" tIns="0" lIns="0" bIns="0" rIns="0">
            <a:spAutoFit/>
          </a:bodyPr>
          <a:lstStyle/>
          <a:p>
            <a:pPr algn="ctr">
              <a:lnSpc>
                <a:spcPts val="3640"/>
              </a:lnSpc>
              <a:spcBef>
                <a:spcPct val="0"/>
              </a:spcBef>
            </a:pPr>
            <a:r>
              <a:rPr lang="en-US" sz="2600">
                <a:solidFill>
                  <a:srgbClr val="302B70"/>
                </a:solidFill>
                <a:latin typeface="Clear Sans Bold"/>
              </a:rPr>
              <a:t>On a testé avec cet arbre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11028070" y="1148895"/>
            <a:ext cx="5740434" cy="7624013"/>
          </a:xfrm>
          <a:custGeom>
            <a:avLst/>
            <a:gdLst/>
            <a:ahLst/>
            <a:cxnLst/>
            <a:rect r="r" b="b" t="t" l="l"/>
            <a:pathLst>
              <a:path h="7624013" w="5740434">
                <a:moveTo>
                  <a:pt x="0" y="0"/>
                </a:moveTo>
                <a:lnTo>
                  <a:pt x="5740434" y="0"/>
                </a:lnTo>
                <a:lnTo>
                  <a:pt x="5740434" y="7624014"/>
                </a:lnTo>
                <a:lnTo>
                  <a:pt x="0" y="7624014"/>
                </a:lnTo>
                <a:lnTo>
                  <a:pt x="0" y="0"/>
                </a:lnTo>
                <a:close/>
              </a:path>
            </a:pathLst>
          </a:custGeom>
          <a:blipFill>
            <a:blip r:embed="rId2"/>
            <a:stretch>
              <a:fillRect l="0" t="0" r="0" b="0"/>
            </a:stretch>
          </a:blipFill>
        </p:spPr>
      </p:sp>
      <p:sp>
        <p:nvSpPr>
          <p:cNvPr name="Freeform 3" id="3"/>
          <p:cNvSpPr/>
          <p:nvPr/>
        </p:nvSpPr>
        <p:spPr>
          <a:xfrm flipH="false" flipV="false" rot="0">
            <a:off x="3317943" y="1148895"/>
            <a:ext cx="5740434" cy="7624013"/>
          </a:xfrm>
          <a:custGeom>
            <a:avLst/>
            <a:gdLst/>
            <a:ahLst/>
            <a:cxnLst/>
            <a:rect r="r" b="b" t="t" l="l"/>
            <a:pathLst>
              <a:path h="7624013" w="5740434">
                <a:moveTo>
                  <a:pt x="0" y="0"/>
                </a:moveTo>
                <a:lnTo>
                  <a:pt x="5740434" y="0"/>
                </a:lnTo>
                <a:lnTo>
                  <a:pt x="5740434" y="7624014"/>
                </a:lnTo>
                <a:lnTo>
                  <a:pt x="0" y="7624014"/>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575344" y="1339190"/>
            <a:ext cx="4898430" cy="4292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Estimation du volume de l'arbre :</a:t>
            </a:r>
          </a:p>
        </p:txBody>
      </p:sp>
      <p:sp>
        <p:nvSpPr>
          <p:cNvPr name="TextBox 3" id="3"/>
          <p:cNvSpPr txBox="true"/>
          <p:nvPr/>
        </p:nvSpPr>
        <p:spPr>
          <a:xfrm rot="0">
            <a:off x="0" y="2225281"/>
            <a:ext cx="17828755" cy="13436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Nous avons d'abord réduit la redondance des images capturées de l'arbre d'olivier en utilisant une fonction appelée gerer_redondance_images. Cette fonction compare les images en utilisant la similarité des pixels pour détecter les images redondantes et les supprimer.</a:t>
            </a:r>
          </a:p>
        </p:txBody>
      </p:sp>
      <p:sp>
        <p:nvSpPr>
          <p:cNvPr name="TextBox 4" id="4"/>
          <p:cNvSpPr txBox="true"/>
          <p:nvPr/>
        </p:nvSpPr>
        <p:spPr>
          <a:xfrm rot="0">
            <a:off x="374276" y="4751129"/>
            <a:ext cx="16230600" cy="13436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Ensuite, nous avons estimé le volume de l'arbre en supposant que la surface de chaque image représente la section transversale de l'arbre et que l'arbre est cylindrique. Nous avons utilisé la formule du volume d'un cylindre en utilisant la section transversale de l'image comme base et une hauteur constante de l'arbre.</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1132625" y="795020"/>
            <a:ext cx="6470452" cy="4292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Estimation du nombre de petites branches :</a:t>
            </a:r>
          </a:p>
        </p:txBody>
      </p:sp>
      <p:sp>
        <p:nvSpPr>
          <p:cNvPr name="TextBox 3" id="3"/>
          <p:cNvSpPr txBox="true"/>
          <p:nvPr/>
        </p:nvSpPr>
        <p:spPr>
          <a:xfrm rot="0">
            <a:off x="1028700" y="1729548"/>
            <a:ext cx="14829830" cy="4292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Pour estimer le nombre de petites branches, nous avons utilisé une méthode de traitement d'image.</a:t>
            </a:r>
          </a:p>
        </p:txBody>
      </p:sp>
      <p:sp>
        <p:nvSpPr>
          <p:cNvPr name="TextBox 4" id="4"/>
          <p:cNvSpPr txBox="true"/>
          <p:nvPr/>
        </p:nvSpPr>
        <p:spPr>
          <a:xfrm rot="0">
            <a:off x="0" y="3411928"/>
            <a:ext cx="18288000" cy="22580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Nous avons converti chaque image en niveaux de gris et appliqué un flou gaussien pour réduire le bruit.</a:t>
            </a:r>
          </a:p>
          <a:p>
            <a:pPr algn="ctr">
              <a:lnSpc>
                <a:spcPts val="3640"/>
              </a:lnSpc>
              <a:spcBef>
                <a:spcPct val="0"/>
              </a:spcBef>
            </a:pPr>
            <a:r>
              <a:rPr lang="en-US" sz="2600">
                <a:solidFill>
                  <a:srgbClr val="000000"/>
                </a:solidFill>
                <a:latin typeface="Clear Sans"/>
              </a:rPr>
              <a:t>Ensuite, nous avons utilisé une technique de seuillage adaptatif pour binariser l'image, suivie de la fermeture morphologique pour éliminer les petits trous dans les objets binaires.</a:t>
            </a:r>
          </a:p>
          <a:p>
            <a:pPr algn="ctr">
              <a:lnSpc>
                <a:spcPts val="3640"/>
              </a:lnSpc>
              <a:spcBef>
                <a:spcPct val="0"/>
              </a:spcBef>
            </a:pPr>
            <a:r>
              <a:rPr lang="en-US" sz="2600">
                <a:solidFill>
                  <a:srgbClr val="000000"/>
                </a:solidFill>
                <a:latin typeface="Clear Sans"/>
              </a:rPr>
              <a:t>En utilisant la morphologie mathématique, nous avons obtenu le squelette de l'image, qui représente les branches.</a:t>
            </a:r>
          </a:p>
          <a:p>
            <a:pPr algn="ctr">
              <a:lnSpc>
                <a:spcPts val="3640"/>
              </a:lnSpc>
              <a:spcBef>
                <a:spcPct val="0"/>
              </a:spcBef>
            </a:pPr>
            <a:r>
              <a:rPr lang="en-US" sz="2600">
                <a:solidFill>
                  <a:srgbClr val="000000"/>
                </a:solidFill>
                <a:latin typeface="Clear Sans"/>
              </a:rPr>
              <a:t>En comptant le nombre de composants connectés dans le squelette, nous avons estimé le nombre de petites branches.</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0" y="990600"/>
            <a:ext cx="18288000" cy="77444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Dans notre méthode d'estimation, nous avons pris une approche par moyenne pour estimer le nombre de drupes dans chaque branche. Voici comment nous avons procédé :</a:t>
            </a:r>
          </a:p>
          <a:p>
            <a:pPr algn="ctr">
              <a:lnSpc>
                <a:spcPts val="3640"/>
              </a:lnSpc>
              <a:spcBef>
                <a:spcPct val="0"/>
              </a:spcBef>
            </a:pPr>
          </a:p>
          <a:p>
            <a:pPr algn="ctr">
              <a:lnSpc>
                <a:spcPts val="3640"/>
              </a:lnSpc>
              <a:spcBef>
                <a:spcPct val="0"/>
              </a:spcBef>
            </a:pPr>
            <a:r>
              <a:rPr lang="en-US" sz="2600">
                <a:solidFill>
                  <a:srgbClr val="000000"/>
                </a:solidFill>
                <a:latin typeface="Clear Sans"/>
              </a:rPr>
              <a:t>Estimation par moyenne :</a:t>
            </a:r>
          </a:p>
          <a:p>
            <a:pPr algn="ctr">
              <a:lnSpc>
                <a:spcPts val="3640"/>
              </a:lnSpc>
              <a:spcBef>
                <a:spcPct val="0"/>
              </a:spcBef>
            </a:pPr>
            <a:r>
              <a:rPr lang="en-US" sz="2600">
                <a:solidFill>
                  <a:srgbClr val="000000"/>
                </a:solidFill>
                <a:latin typeface="Clear Sans"/>
              </a:rPr>
              <a:t>Après avoir estimé le nombre total de petites branches de l'olivier, nous avons supposé une moyenne de drupes pour chaque branche. Par exemple, si nous avons estimé qu'il y avait X petites branches, nous avons divisé le nombre total de drupes par X pour obtenir une estimation moyenne du nombre de drupes par branche.</a:t>
            </a:r>
          </a:p>
          <a:p>
            <a:pPr algn="ctr">
              <a:lnSpc>
                <a:spcPts val="3640"/>
              </a:lnSpc>
              <a:spcBef>
                <a:spcPct val="0"/>
              </a:spcBef>
            </a:pPr>
            <a:r>
              <a:rPr lang="en-US" sz="2600">
                <a:solidFill>
                  <a:srgbClr val="000000"/>
                </a:solidFill>
                <a:latin typeface="Clear Sans"/>
              </a:rPr>
              <a:t>Cette estimation par moyenne nous a permis d'avoir une idée générale du nombre de drupes dans chaque partie de l'arbre, en supposant que chaque branche contribue de manière équivalente à la production totale d'olives.</a:t>
            </a:r>
          </a:p>
          <a:p>
            <a:pPr algn="ctr">
              <a:lnSpc>
                <a:spcPts val="3640"/>
              </a:lnSpc>
              <a:spcBef>
                <a:spcPct val="0"/>
              </a:spcBef>
            </a:pPr>
            <a:r>
              <a:rPr lang="en-US" sz="2600">
                <a:solidFill>
                  <a:srgbClr val="000000"/>
                </a:solidFill>
                <a:latin typeface="Clear Sans"/>
              </a:rPr>
              <a:t>Estimation en kg :</a:t>
            </a:r>
          </a:p>
          <a:p>
            <a:pPr algn="ctr">
              <a:lnSpc>
                <a:spcPts val="3640"/>
              </a:lnSpc>
              <a:spcBef>
                <a:spcPct val="0"/>
              </a:spcBef>
            </a:pPr>
            <a:r>
              <a:rPr lang="en-US" sz="2600">
                <a:solidFill>
                  <a:srgbClr val="000000"/>
                </a:solidFill>
                <a:latin typeface="Clear Sans"/>
              </a:rPr>
              <a:t>Sachant qu'environ 150 à 200 drupes équivalent à 1 kg d'olives, nous avons utilisé cette relation pour estimer le poids total des olives de l'arbre.</a:t>
            </a:r>
          </a:p>
          <a:p>
            <a:pPr algn="ctr">
              <a:lnSpc>
                <a:spcPts val="3640"/>
              </a:lnSpc>
              <a:spcBef>
                <a:spcPct val="0"/>
              </a:spcBef>
            </a:pPr>
            <a:r>
              <a:rPr lang="en-US" sz="2600">
                <a:solidFill>
                  <a:srgbClr val="000000"/>
                </a:solidFill>
                <a:latin typeface="Clear Sans"/>
              </a:rPr>
              <a:t>En multipliant le nombre total de drupes estimé par la relation de conversion (150 à 200 drupes par kg), nous avons obtenu une estimation du poids total des olives de l'arbre.</a:t>
            </a:r>
          </a:p>
          <a:p>
            <a:pPr algn="ctr">
              <a:lnSpc>
                <a:spcPts val="3640"/>
              </a:lnSpc>
              <a:spcBef>
                <a:spcPct val="0"/>
              </a:spcBef>
            </a:pPr>
            <a:r>
              <a:rPr lang="en-US" sz="2600">
                <a:solidFill>
                  <a:srgbClr val="000000"/>
                </a:solidFill>
                <a:latin typeface="Clear Sans"/>
              </a:rPr>
              <a:t>En résumé, cette approche nous a permis d'estimer le nombre total de drupes dans l'arbre en utilisant une estimation moyenne par branche, puis de convertir cette estimation en poids total en utilisant une relation de conversion connue entre le nombre de drupes et le poids en kg.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1526698" y="3543597"/>
            <a:ext cx="6007478" cy="3110634"/>
          </a:xfrm>
          <a:custGeom>
            <a:avLst/>
            <a:gdLst/>
            <a:ahLst/>
            <a:cxnLst/>
            <a:rect r="r" b="b" t="t" l="l"/>
            <a:pathLst>
              <a:path h="3110634" w="6007478">
                <a:moveTo>
                  <a:pt x="0" y="0"/>
                </a:moveTo>
                <a:lnTo>
                  <a:pt x="6007478" y="0"/>
                </a:lnTo>
                <a:lnTo>
                  <a:pt x="6007478" y="3110633"/>
                </a:lnTo>
                <a:lnTo>
                  <a:pt x="0" y="3110633"/>
                </a:lnTo>
                <a:lnTo>
                  <a:pt x="0" y="0"/>
                </a:lnTo>
                <a:close/>
              </a:path>
            </a:pathLst>
          </a:custGeom>
          <a:blipFill>
            <a:blip r:embed="rId2"/>
            <a:stretch>
              <a:fillRect l="0" t="0" r="0" b="0"/>
            </a:stretch>
          </a:blipFill>
        </p:spPr>
      </p:sp>
      <p:sp>
        <p:nvSpPr>
          <p:cNvPr name="Freeform 3" id="3"/>
          <p:cNvSpPr/>
          <p:nvPr/>
        </p:nvSpPr>
        <p:spPr>
          <a:xfrm flipH="false" flipV="false" rot="0">
            <a:off x="9913661" y="3543597"/>
            <a:ext cx="6179695" cy="3199807"/>
          </a:xfrm>
          <a:custGeom>
            <a:avLst/>
            <a:gdLst/>
            <a:ahLst/>
            <a:cxnLst/>
            <a:rect r="r" b="b" t="t" l="l"/>
            <a:pathLst>
              <a:path h="3199807" w="6179695">
                <a:moveTo>
                  <a:pt x="0" y="0"/>
                </a:moveTo>
                <a:lnTo>
                  <a:pt x="6179696" y="0"/>
                </a:lnTo>
                <a:lnTo>
                  <a:pt x="6179696" y="3199806"/>
                </a:lnTo>
                <a:lnTo>
                  <a:pt x="0" y="3199806"/>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305389" y="3535286"/>
            <a:ext cx="17401621" cy="2132751"/>
          </a:xfrm>
          <a:custGeom>
            <a:avLst/>
            <a:gdLst/>
            <a:ahLst/>
            <a:cxnLst/>
            <a:rect r="r" b="b" t="t" l="l"/>
            <a:pathLst>
              <a:path h="2132751" w="17401621">
                <a:moveTo>
                  <a:pt x="0" y="0"/>
                </a:moveTo>
                <a:lnTo>
                  <a:pt x="17401621" y="0"/>
                </a:lnTo>
                <a:lnTo>
                  <a:pt x="17401621" y="2132752"/>
                </a:lnTo>
                <a:lnTo>
                  <a:pt x="0" y="2132752"/>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7529989" cy="1543050"/>
          </a:xfrm>
          <a:prstGeom prst="rect">
            <a:avLst/>
          </a:prstGeom>
        </p:spPr>
        <p:txBody>
          <a:bodyPr anchor="t" rtlCol="false" tIns="0" lIns="0" bIns="0" rIns="0">
            <a:spAutoFit/>
          </a:bodyPr>
          <a:lstStyle/>
          <a:p>
            <a:pPr algn="ctr">
              <a:lnSpc>
                <a:spcPts val="12599"/>
              </a:lnSpc>
              <a:spcBef>
                <a:spcPct val="0"/>
              </a:spcBef>
            </a:pPr>
            <a:r>
              <a:rPr lang="en-US" sz="9000">
                <a:solidFill>
                  <a:srgbClr val="302B70"/>
                </a:solidFill>
                <a:latin typeface="Clear Sans Bold"/>
              </a:rPr>
              <a:t>Notre solution</a:t>
            </a:r>
          </a:p>
        </p:txBody>
      </p:sp>
      <p:sp>
        <p:nvSpPr>
          <p:cNvPr name="TextBox 3" id="3"/>
          <p:cNvSpPr txBox="true"/>
          <p:nvPr/>
        </p:nvSpPr>
        <p:spPr>
          <a:xfrm rot="0">
            <a:off x="390358" y="3799541"/>
            <a:ext cx="16944708" cy="2362200"/>
          </a:xfrm>
          <a:prstGeom prst="rect">
            <a:avLst/>
          </a:prstGeom>
        </p:spPr>
        <p:txBody>
          <a:bodyPr anchor="t" rtlCol="false" tIns="0" lIns="0" bIns="0" rIns="0">
            <a:spAutoFit/>
          </a:bodyPr>
          <a:lstStyle/>
          <a:p>
            <a:pPr algn="ctr">
              <a:lnSpc>
                <a:spcPts val="6299"/>
              </a:lnSpc>
            </a:pPr>
            <a:r>
              <a:rPr lang="en-US" sz="4500">
                <a:solidFill>
                  <a:srgbClr val="302B70"/>
                </a:solidFill>
                <a:latin typeface="Clear Sans"/>
              </a:rPr>
              <a:t>Pour résoudre ce problème, nous pouvons envisager une approche qui combine la vision par ordinateur et l'apprentissage automatique( Deep learning)</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959813" y="2789902"/>
            <a:ext cx="16230600" cy="2258060"/>
          </a:xfrm>
          <a:prstGeom prst="rect">
            <a:avLst/>
          </a:prstGeom>
        </p:spPr>
        <p:txBody>
          <a:bodyPr anchor="t" rtlCol="false" tIns="0" lIns="0" bIns="0" rIns="0">
            <a:spAutoFit/>
          </a:bodyPr>
          <a:lstStyle/>
          <a:p>
            <a:pPr algn="ctr">
              <a:lnSpc>
                <a:spcPts val="3640"/>
              </a:lnSpc>
              <a:spcBef>
                <a:spcPct val="0"/>
              </a:spcBef>
            </a:pPr>
          </a:p>
          <a:p>
            <a:pPr algn="ctr">
              <a:lnSpc>
                <a:spcPts val="3640"/>
              </a:lnSpc>
              <a:spcBef>
                <a:spcPct val="0"/>
              </a:spcBef>
            </a:pPr>
            <a:r>
              <a:rPr lang="en-US" sz="2600">
                <a:solidFill>
                  <a:srgbClr val="000000"/>
                </a:solidFill>
                <a:latin typeface="Clear Sans"/>
              </a:rPr>
              <a:t>En conclusion, ce projet visant à estimer la production de fruits d'un olivier en utilisant la reconnaissance d'objets a été une expérience enrichissante et instructive. Nous avons exploré divers aspects de la reconnaissance d'objets, notamment les principes fondamentaux, les outils et les techniques disponibles, ainsi que les défis spécifiques liés à notre objectif.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787CD1"/>
        </a:solidFill>
      </p:bgPr>
    </p:bg>
    <p:spTree>
      <p:nvGrpSpPr>
        <p:cNvPr id="1" name=""/>
        <p:cNvGrpSpPr/>
        <p:nvPr/>
      </p:nvGrpSpPr>
      <p:grpSpPr>
        <a:xfrm>
          <a:off x="0" y="0"/>
          <a:ext cx="0" cy="0"/>
          <a:chOff x="0" y="0"/>
          <a:chExt cx="0" cy="0"/>
        </a:xfrm>
      </p:grpSpPr>
      <p:sp>
        <p:nvSpPr>
          <p:cNvPr name="AutoShape 2" id="2"/>
          <p:cNvSpPr/>
          <p:nvPr/>
        </p:nvSpPr>
        <p:spPr>
          <a:xfrm rot="0">
            <a:off x="0" y="0"/>
            <a:ext cx="18288000" cy="9258300"/>
          </a:xfrm>
          <a:prstGeom prst="rect">
            <a:avLst/>
          </a:prstGeom>
          <a:solidFill>
            <a:srgbClr val="F0F2F6"/>
          </a:solidFill>
        </p:spPr>
      </p:sp>
      <p:grpSp>
        <p:nvGrpSpPr>
          <p:cNvPr name="Group 3" id="3"/>
          <p:cNvGrpSpPr/>
          <p:nvPr/>
        </p:nvGrpSpPr>
        <p:grpSpPr>
          <a:xfrm rot="0">
            <a:off x="16216904" y="838145"/>
            <a:ext cx="1042396" cy="190555"/>
            <a:chOff x="0" y="0"/>
            <a:chExt cx="1389862" cy="254073"/>
          </a:xfrm>
        </p:grpSpPr>
        <p:sp>
          <p:nvSpPr>
            <p:cNvPr name="Freeform 4" id="4"/>
            <p:cNvSpPr/>
            <p:nvPr/>
          </p:nvSpPr>
          <p:spPr>
            <a:xfrm flipH="false" flipV="false" rot="0">
              <a:off x="0" y="0"/>
              <a:ext cx="254073" cy="254073"/>
            </a:xfrm>
            <a:custGeom>
              <a:avLst/>
              <a:gdLst/>
              <a:ahLst/>
              <a:cxnLst/>
              <a:rect r="r" b="b" t="t" l="l"/>
              <a:pathLst>
                <a:path h="254073" w="254073">
                  <a:moveTo>
                    <a:pt x="0" y="0"/>
                  </a:moveTo>
                  <a:lnTo>
                    <a:pt x="254073" y="0"/>
                  </a:lnTo>
                  <a:lnTo>
                    <a:pt x="254073"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7894"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35788" y="0"/>
              <a:ext cx="254073" cy="254073"/>
            </a:xfrm>
            <a:custGeom>
              <a:avLst/>
              <a:gdLst/>
              <a:ahLst/>
              <a:cxnLst/>
              <a:rect r="r" b="b" t="t" l="l"/>
              <a:pathLst>
                <a:path h="254073" w="254073">
                  <a:moveTo>
                    <a:pt x="0" y="0"/>
                  </a:moveTo>
                  <a:lnTo>
                    <a:pt x="254074" y="0"/>
                  </a:lnTo>
                  <a:lnTo>
                    <a:pt x="254074" y="254073"/>
                  </a:lnTo>
                  <a:lnTo>
                    <a:pt x="0" y="254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7" id="7"/>
          <p:cNvSpPr txBox="true"/>
          <p:nvPr/>
        </p:nvSpPr>
        <p:spPr>
          <a:xfrm rot="0">
            <a:off x="6494854" y="3171181"/>
            <a:ext cx="7404057" cy="7324725"/>
          </a:xfrm>
          <a:prstGeom prst="rect">
            <a:avLst/>
          </a:prstGeom>
        </p:spPr>
        <p:txBody>
          <a:bodyPr anchor="t" rtlCol="false" tIns="0" lIns="0" bIns="0" rIns="0">
            <a:spAutoFit/>
          </a:bodyPr>
          <a:lstStyle/>
          <a:p>
            <a:pPr algn="l">
              <a:lnSpc>
                <a:spcPts val="9600"/>
              </a:lnSpc>
            </a:pPr>
            <a:r>
              <a:rPr lang="en-US" sz="8000">
                <a:solidFill>
                  <a:srgbClr val="787CD1"/>
                </a:solidFill>
                <a:latin typeface="HK Grotesk Bold"/>
              </a:rPr>
              <a:t>Merci pour votre attention.</a:t>
            </a:r>
          </a:p>
          <a:p>
            <a:pPr algn="l">
              <a:lnSpc>
                <a:spcPts val="9600"/>
              </a:lnSpc>
            </a:pPr>
          </a:p>
          <a:p>
            <a:pPr algn="l">
              <a:lnSpc>
                <a:spcPts val="9600"/>
              </a:lnSpc>
            </a:pPr>
          </a:p>
          <a:p>
            <a:pPr algn="l">
              <a:lnSpc>
                <a:spcPts val="9600"/>
              </a:lnSpc>
            </a:pPr>
          </a:p>
          <a:p>
            <a:pPr algn="l">
              <a:lnSpc>
                <a:spcPts val="96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13082236" y="4987109"/>
            <a:ext cx="5051278" cy="5111893"/>
          </a:xfrm>
          <a:custGeom>
            <a:avLst/>
            <a:gdLst/>
            <a:ahLst/>
            <a:cxnLst/>
            <a:rect r="r" b="b" t="t" l="l"/>
            <a:pathLst>
              <a:path h="5111893" w="5051278">
                <a:moveTo>
                  <a:pt x="0" y="0"/>
                </a:moveTo>
                <a:lnTo>
                  <a:pt x="5051277" y="0"/>
                </a:lnTo>
                <a:lnTo>
                  <a:pt x="5051277" y="5111893"/>
                </a:lnTo>
                <a:lnTo>
                  <a:pt x="0" y="5111893"/>
                </a:lnTo>
                <a:lnTo>
                  <a:pt x="0" y="0"/>
                </a:lnTo>
                <a:close/>
              </a:path>
            </a:pathLst>
          </a:custGeom>
          <a:blipFill>
            <a:blip r:embed="rId2"/>
            <a:stretch>
              <a:fillRect l="0" t="0" r="0" b="0"/>
            </a:stretch>
          </a:blipFill>
        </p:spPr>
      </p:sp>
      <p:sp>
        <p:nvSpPr>
          <p:cNvPr name="TextBox 3" id="3"/>
          <p:cNvSpPr txBox="true"/>
          <p:nvPr/>
        </p:nvSpPr>
        <p:spPr>
          <a:xfrm rot="0">
            <a:off x="-367396" y="2423703"/>
            <a:ext cx="18655396" cy="2422525"/>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Clear Sans"/>
              </a:rPr>
              <a:t>Estimating olive fruit production of a single olive tree using object recognition</a:t>
            </a:r>
          </a:p>
        </p:txBody>
      </p:sp>
      <p:sp>
        <p:nvSpPr>
          <p:cNvPr name="TextBox 4" id="4"/>
          <p:cNvSpPr txBox="true"/>
          <p:nvPr/>
        </p:nvSpPr>
        <p:spPr>
          <a:xfrm rot="0">
            <a:off x="576284" y="5726003"/>
            <a:ext cx="12359283" cy="8864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L’objectif est de développer une application python qui permet d’estimer le nombre</a:t>
            </a:r>
          </a:p>
          <a:p>
            <a:pPr algn="ctr">
              <a:lnSpc>
                <a:spcPts val="3640"/>
              </a:lnSpc>
              <a:spcBef>
                <a:spcPct val="0"/>
              </a:spcBef>
            </a:pPr>
            <a:r>
              <a:rPr lang="en-US" sz="2600">
                <a:solidFill>
                  <a:srgbClr val="000000"/>
                </a:solidFill>
                <a:latin typeface="Clear Sans"/>
              </a:rPr>
              <a:t>d’olives dans un olivier.</a:t>
            </a:r>
          </a:p>
        </p:txBody>
      </p:sp>
      <p:sp>
        <p:nvSpPr>
          <p:cNvPr name="TextBox 5" id="5"/>
          <p:cNvSpPr txBox="true"/>
          <p:nvPr/>
        </p:nvSpPr>
        <p:spPr>
          <a:xfrm rot="0">
            <a:off x="1135549" y="782738"/>
            <a:ext cx="4007644" cy="1184275"/>
          </a:xfrm>
          <a:prstGeom prst="rect">
            <a:avLst/>
          </a:prstGeom>
        </p:spPr>
        <p:txBody>
          <a:bodyPr anchor="t" rtlCol="false" tIns="0" lIns="0" bIns="0" rIns="0">
            <a:spAutoFit/>
          </a:bodyPr>
          <a:lstStyle/>
          <a:p>
            <a:pPr algn="ctr">
              <a:lnSpc>
                <a:spcPts val="9799"/>
              </a:lnSpc>
              <a:spcBef>
                <a:spcPct val="0"/>
              </a:spcBef>
            </a:pPr>
            <a:r>
              <a:rPr lang="en-US" sz="6999">
                <a:solidFill>
                  <a:srgbClr val="302B70"/>
                </a:solidFill>
                <a:latin typeface="Clear Sans Bold"/>
              </a:rPr>
              <a:t>L’objectif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1216999" y="165100"/>
            <a:ext cx="14901068" cy="863600"/>
          </a:xfrm>
          <a:prstGeom prst="rect">
            <a:avLst/>
          </a:prstGeom>
        </p:spPr>
        <p:txBody>
          <a:bodyPr anchor="t" rtlCol="false" tIns="0" lIns="0" bIns="0" rIns="0">
            <a:spAutoFit/>
          </a:bodyPr>
          <a:lstStyle/>
          <a:p>
            <a:pPr algn="ctr">
              <a:lnSpc>
                <a:spcPts val="7000"/>
              </a:lnSpc>
              <a:spcBef>
                <a:spcPct val="0"/>
              </a:spcBef>
            </a:pPr>
            <a:r>
              <a:rPr lang="en-US" sz="5000">
                <a:solidFill>
                  <a:srgbClr val="302B70"/>
                </a:solidFill>
                <a:latin typeface="Clear Sans Bold"/>
              </a:rPr>
              <a:t> outil existant de reconnaissance d’object</a:t>
            </a:r>
          </a:p>
        </p:txBody>
      </p:sp>
      <p:sp>
        <p:nvSpPr>
          <p:cNvPr name="TextBox 3" id="3"/>
          <p:cNvSpPr txBox="true"/>
          <p:nvPr/>
        </p:nvSpPr>
        <p:spPr>
          <a:xfrm rot="0">
            <a:off x="1561433" y="3180137"/>
            <a:ext cx="15348832" cy="45440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SSD (Single Shot MultiBox Detector) : SSD est un autre modèle de détection d'objets en temps réel qui utilise une approche similaire à YOLO. Il est connu pour sa rapidité et sa précision dans la détection d'objets multiples dans une image.</a:t>
            </a:r>
          </a:p>
          <a:p>
            <a:pPr algn="ctr">
              <a:lnSpc>
                <a:spcPts val="3640"/>
              </a:lnSpc>
              <a:spcBef>
                <a:spcPct val="0"/>
              </a:spcBef>
            </a:pPr>
            <a:r>
              <a:rPr lang="en-US" sz="2600">
                <a:solidFill>
                  <a:srgbClr val="000000"/>
                </a:solidFill>
                <a:latin typeface="Clear Sans"/>
              </a:rPr>
              <a:t>Faster R-CNN (Region-based Convolutional Neural Network) : Faster R-CNN est une architecture de réseau de neurones convolutifs qui utilise une approche en deux étapes pour détecter les objets. Il est reconnu pour sa précision élevée, mais peut être plus lent que YOLO et SSD.</a:t>
            </a:r>
          </a:p>
          <a:p>
            <a:pPr algn="ctr">
              <a:lnSpc>
                <a:spcPts val="3640"/>
              </a:lnSpc>
              <a:spcBef>
                <a:spcPct val="0"/>
              </a:spcBef>
            </a:pPr>
            <a:r>
              <a:rPr lang="en-US" sz="2600">
                <a:solidFill>
                  <a:srgbClr val="000000"/>
                </a:solidFill>
                <a:latin typeface="Clear Sans"/>
              </a:rPr>
              <a:t>Mask R-CNN : Une extension de Faster R-CNN qui ajoute une couche de segmentation sémantique pour détecter et segmenter les objets dans une image. Il est souvent utilisé dans des applications nécessitant une détection précise et une segmentation des objets.</a:t>
            </a:r>
          </a:p>
          <a:p>
            <a:pPr algn="ctr">
              <a:lnSpc>
                <a:spcPts val="364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911804" y="3505421"/>
            <a:ext cx="16074033" cy="22580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Clear Sans"/>
              </a:rPr>
              <a:t>YOLO Nano et YOLO Tiny : Des versions plus légères et moins complexes de YOLO </a:t>
            </a:r>
          </a:p>
          <a:p>
            <a:pPr algn="ctr">
              <a:lnSpc>
                <a:spcPts val="3640"/>
              </a:lnSpc>
              <a:spcBef>
                <a:spcPct val="0"/>
              </a:spcBef>
            </a:pPr>
          </a:p>
          <a:p>
            <a:pPr algn="ctr">
              <a:lnSpc>
                <a:spcPts val="3640"/>
              </a:lnSpc>
              <a:spcBef>
                <a:spcPct val="0"/>
              </a:spcBef>
            </a:pPr>
            <a:r>
              <a:rPr lang="en-US" sz="2600">
                <a:solidFill>
                  <a:srgbClr val="000000"/>
                </a:solidFill>
                <a:latin typeface="Clear Sans"/>
              </a:rPr>
              <a:t>RetinaNet : Un autre modèle de détection d'objets qui se concentre sur la détection précise des petits objets</a:t>
            </a:r>
          </a:p>
          <a:p>
            <a:pPr algn="ctr">
              <a:lnSpc>
                <a:spcPts val="3640"/>
              </a:lnSpc>
              <a:spcBef>
                <a:spcPct val="0"/>
              </a:spcBef>
            </a:pPr>
          </a:p>
          <a:p>
            <a:pPr algn="ctr">
              <a:lnSpc>
                <a:spcPts val="3640"/>
              </a:lnSpc>
              <a:spcBef>
                <a:spcPct val="0"/>
              </a:spcBef>
            </a:pPr>
            <a:r>
              <a:rPr lang="en-US" sz="2600">
                <a:solidFill>
                  <a:srgbClr val="000000"/>
                </a:solidFill>
                <a:latin typeface="Clear Sans"/>
              </a:rPr>
              <a:t>OpenCV : Une bibliothèque open-source populaire qui offre des fonctionnalités de vision par ordinateur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7999274" y="2021103"/>
            <a:ext cx="9803920" cy="6004334"/>
          </a:xfrm>
          <a:custGeom>
            <a:avLst/>
            <a:gdLst/>
            <a:ahLst/>
            <a:cxnLst/>
            <a:rect r="r" b="b" t="t" l="l"/>
            <a:pathLst>
              <a:path h="6004334" w="9803920">
                <a:moveTo>
                  <a:pt x="0" y="0"/>
                </a:moveTo>
                <a:lnTo>
                  <a:pt x="9803920" y="0"/>
                </a:lnTo>
                <a:lnTo>
                  <a:pt x="9803920" y="6004334"/>
                </a:lnTo>
                <a:lnTo>
                  <a:pt x="0" y="6004334"/>
                </a:lnTo>
                <a:lnTo>
                  <a:pt x="0" y="0"/>
                </a:lnTo>
                <a:close/>
              </a:path>
            </a:pathLst>
          </a:custGeom>
          <a:blipFill>
            <a:blip r:embed="rId2"/>
            <a:stretch>
              <a:fillRect l="-4189" t="0" r="-4688" b="0"/>
            </a:stretch>
          </a:blipFill>
        </p:spPr>
      </p:sp>
      <p:sp>
        <p:nvSpPr>
          <p:cNvPr name="TextBox 3" id="3"/>
          <p:cNvSpPr txBox="true"/>
          <p:nvPr/>
        </p:nvSpPr>
        <p:spPr>
          <a:xfrm rot="0">
            <a:off x="406028" y="99695"/>
            <a:ext cx="6033449" cy="9259424"/>
          </a:xfrm>
          <a:prstGeom prst="rect">
            <a:avLst/>
          </a:prstGeom>
        </p:spPr>
        <p:txBody>
          <a:bodyPr anchor="t" rtlCol="false" tIns="0" lIns="0" bIns="0" rIns="0">
            <a:spAutoFit/>
          </a:bodyPr>
          <a:lstStyle/>
          <a:p>
            <a:pPr algn="ctr">
              <a:lnSpc>
                <a:spcPts val="3693"/>
              </a:lnSpc>
              <a:spcBef>
                <a:spcPct val="0"/>
              </a:spcBef>
            </a:pPr>
            <a:r>
              <a:rPr lang="en-US" sz="2638">
                <a:solidFill>
                  <a:srgbClr val="000000"/>
                </a:solidFill>
                <a:latin typeface="Clear Sans"/>
              </a:rPr>
              <a:t>YOLOv8 utilise plutôt une architecture de réseau de neurones convolutifs (CNN) spécifique à YOLO. Cette architecture a été conçue pour être rapide et efficace, permettant de détecter des objets dans une image en temps réel. </a:t>
            </a:r>
          </a:p>
          <a:p>
            <a:pPr algn="ctr">
              <a:lnSpc>
                <a:spcPts val="3693"/>
              </a:lnSpc>
              <a:spcBef>
                <a:spcPct val="0"/>
              </a:spcBef>
            </a:pPr>
          </a:p>
          <a:p>
            <a:pPr algn="ctr">
              <a:lnSpc>
                <a:spcPts val="3693"/>
              </a:lnSpc>
              <a:spcBef>
                <a:spcPct val="0"/>
              </a:spcBef>
            </a:pPr>
            <a:r>
              <a:rPr lang="en-US" sz="2638">
                <a:solidFill>
                  <a:srgbClr val="000000"/>
                </a:solidFill>
                <a:latin typeface="Clear Sans"/>
              </a:rPr>
              <a:t>YOLOv8 améliore les performances des versions précédentes de YOLO en utilisant des techniques telles que le modèle CSPDarknet53 et une méthodologie d'entraînement et d'optimisation améliorée.</a:t>
            </a:r>
          </a:p>
          <a:p>
            <a:pPr algn="ctr">
              <a:lnSpc>
                <a:spcPts val="3693"/>
              </a:lnSpc>
              <a:spcBef>
                <a:spcPct val="0"/>
              </a:spcBef>
            </a:pPr>
          </a:p>
          <a:p>
            <a:pPr algn="ctr">
              <a:lnSpc>
                <a:spcPts val="3693"/>
              </a:lnSpc>
              <a:spcBef>
                <a:spcPct val="0"/>
              </a:spcBef>
            </a:pPr>
            <a:r>
              <a:rPr lang="en-US" sz="2638">
                <a:solidFill>
                  <a:srgbClr val="000000"/>
                </a:solidFill>
                <a:latin typeface="Clear Sans"/>
              </a:rPr>
              <a:t>En résumé, YOLOv8 est basé sur une architecture spécifique à YOLO, optimisée pour la détection d'objets en temps réel avec une précision élevée et une faible latence.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0F2F6"/>
        </a:solidFill>
      </p:bgPr>
    </p:bg>
    <p:spTree>
      <p:nvGrpSpPr>
        <p:cNvPr id="1" name=""/>
        <p:cNvGrpSpPr/>
        <p:nvPr/>
      </p:nvGrpSpPr>
      <p:grpSpPr>
        <a:xfrm>
          <a:off x="0" y="0"/>
          <a:ext cx="0" cy="0"/>
          <a:chOff x="0" y="0"/>
          <a:chExt cx="0" cy="0"/>
        </a:xfrm>
      </p:grpSpPr>
      <p:sp>
        <p:nvSpPr>
          <p:cNvPr name="TextBox 2" id="2"/>
          <p:cNvSpPr txBox="true"/>
          <p:nvPr/>
        </p:nvSpPr>
        <p:spPr>
          <a:xfrm rot="0">
            <a:off x="253884" y="707995"/>
            <a:ext cx="17780231" cy="1533531"/>
          </a:xfrm>
          <a:prstGeom prst="rect">
            <a:avLst/>
          </a:prstGeom>
        </p:spPr>
        <p:txBody>
          <a:bodyPr anchor="t" rtlCol="false" tIns="0" lIns="0" bIns="0" rIns="0">
            <a:spAutoFit/>
          </a:bodyPr>
          <a:lstStyle/>
          <a:p>
            <a:pPr algn="l">
              <a:lnSpc>
                <a:spcPts val="12599"/>
              </a:lnSpc>
              <a:spcBef>
                <a:spcPct val="0"/>
              </a:spcBef>
            </a:pPr>
            <a:r>
              <a:rPr lang="en-US" sz="8999">
                <a:solidFill>
                  <a:srgbClr val="302B70"/>
                </a:solidFill>
                <a:latin typeface="Clear Sans Bold"/>
              </a:rPr>
              <a:t> Les avantages de YOLO v8</a:t>
            </a:r>
          </a:p>
        </p:txBody>
      </p:sp>
      <p:sp>
        <p:nvSpPr>
          <p:cNvPr name="TextBox 3" id="3"/>
          <p:cNvSpPr txBox="true"/>
          <p:nvPr/>
        </p:nvSpPr>
        <p:spPr>
          <a:xfrm rot="0">
            <a:off x="1918460" y="3973077"/>
            <a:ext cx="13254633" cy="3498850"/>
          </a:xfrm>
          <a:prstGeom prst="rect">
            <a:avLst/>
          </a:prstGeom>
        </p:spPr>
        <p:txBody>
          <a:bodyPr anchor="t" rtlCol="false" tIns="0" lIns="0" bIns="0" rIns="0">
            <a:spAutoFit/>
          </a:bodyPr>
          <a:lstStyle/>
          <a:p>
            <a:pPr algn="ctr" marL="863599" indent="-431800" lvl="1">
              <a:lnSpc>
                <a:spcPts val="5599"/>
              </a:lnSpc>
              <a:buFont typeface="Arial"/>
              <a:buChar char="•"/>
            </a:pPr>
            <a:r>
              <a:rPr lang="en-US" sz="3999">
                <a:solidFill>
                  <a:srgbClr val="302B70"/>
                </a:solidFill>
                <a:latin typeface="Clear Sans Bold"/>
              </a:rPr>
              <a:t>Vitesse élevée</a:t>
            </a:r>
          </a:p>
          <a:p>
            <a:pPr algn="ctr" marL="863599" indent="-431800" lvl="1">
              <a:lnSpc>
                <a:spcPts val="5599"/>
              </a:lnSpc>
              <a:buFont typeface="Arial"/>
              <a:buChar char="•"/>
            </a:pPr>
            <a:r>
              <a:rPr lang="en-US" sz="3999">
                <a:solidFill>
                  <a:srgbClr val="302B70"/>
                </a:solidFill>
                <a:latin typeface="Clear Sans Semi-Bold"/>
              </a:rPr>
              <a:t>Capacité de détection d'objets multiples</a:t>
            </a:r>
          </a:p>
          <a:p>
            <a:pPr algn="ctr" marL="863599" indent="-431800" lvl="1">
              <a:lnSpc>
                <a:spcPts val="5599"/>
              </a:lnSpc>
              <a:buFont typeface="Arial"/>
              <a:buChar char="•"/>
            </a:pPr>
            <a:r>
              <a:rPr lang="en-US" sz="3999">
                <a:solidFill>
                  <a:srgbClr val="302B70"/>
                </a:solidFill>
                <a:latin typeface="Clear Sans Semi-Bold"/>
              </a:rPr>
              <a:t>Précision améliorée</a:t>
            </a:r>
          </a:p>
          <a:p>
            <a:pPr algn="ctr" marL="863599" indent="-431800" lvl="1">
              <a:lnSpc>
                <a:spcPts val="5599"/>
              </a:lnSpc>
              <a:buFont typeface="Arial"/>
              <a:buChar char="•"/>
            </a:pPr>
            <a:r>
              <a:rPr lang="en-US" sz="3999">
                <a:solidFill>
                  <a:srgbClr val="302B70"/>
                </a:solidFill>
                <a:latin typeface="Clear Sans Semi-Bold"/>
              </a:rPr>
              <a:t>Robustesse aux variations d'échelle et de perspective</a:t>
            </a:r>
          </a:p>
          <a:p>
            <a:pPr algn="ctr" marL="863599" indent="-431800" lvl="1">
              <a:lnSpc>
                <a:spcPts val="5599"/>
              </a:lnSpc>
              <a:buFont typeface="Arial"/>
              <a:buChar char="•"/>
            </a:pPr>
            <a:r>
              <a:rPr lang="en-US" sz="3999">
                <a:solidFill>
                  <a:srgbClr val="302B70"/>
                </a:solidFill>
                <a:latin typeface="Clear Sans Semi-Bold"/>
              </a:rPr>
              <a:t>Facilité de déploiement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F2F6"/>
        </a:solidFill>
      </p:bgPr>
    </p:bg>
    <p:spTree>
      <p:nvGrpSpPr>
        <p:cNvPr id="1" name=""/>
        <p:cNvGrpSpPr/>
        <p:nvPr/>
      </p:nvGrpSpPr>
      <p:grpSpPr>
        <a:xfrm>
          <a:off x="0" y="0"/>
          <a:ext cx="0" cy="0"/>
          <a:chOff x="0" y="0"/>
          <a:chExt cx="0" cy="0"/>
        </a:xfrm>
      </p:grpSpPr>
      <p:sp>
        <p:nvSpPr>
          <p:cNvPr name="Freeform 2" id="2"/>
          <p:cNvSpPr/>
          <p:nvPr/>
        </p:nvSpPr>
        <p:spPr>
          <a:xfrm flipH="false" flipV="false" rot="0">
            <a:off x="4032349" y="3189242"/>
            <a:ext cx="10223303" cy="5745496"/>
          </a:xfrm>
          <a:custGeom>
            <a:avLst/>
            <a:gdLst/>
            <a:ahLst/>
            <a:cxnLst/>
            <a:rect r="r" b="b" t="t" l="l"/>
            <a:pathLst>
              <a:path h="5745496" w="10223303">
                <a:moveTo>
                  <a:pt x="0" y="0"/>
                </a:moveTo>
                <a:lnTo>
                  <a:pt x="10223302" y="0"/>
                </a:lnTo>
                <a:lnTo>
                  <a:pt x="10223302" y="5745496"/>
                </a:lnTo>
                <a:lnTo>
                  <a:pt x="0" y="5745496"/>
                </a:lnTo>
                <a:lnTo>
                  <a:pt x="0" y="0"/>
                </a:lnTo>
                <a:close/>
              </a:path>
            </a:pathLst>
          </a:custGeom>
          <a:blipFill>
            <a:blip r:embed="rId2"/>
            <a:stretch>
              <a:fillRect l="0" t="0" r="0" b="0"/>
            </a:stretch>
          </a:blipFill>
        </p:spPr>
      </p:sp>
      <p:sp>
        <p:nvSpPr>
          <p:cNvPr name="TextBox 3" id="3"/>
          <p:cNvSpPr txBox="true"/>
          <p:nvPr/>
        </p:nvSpPr>
        <p:spPr>
          <a:xfrm rot="0">
            <a:off x="0" y="779682"/>
            <a:ext cx="17581116" cy="1800860"/>
          </a:xfrm>
          <a:prstGeom prst="rect">
            <a:avLst/>
          </a:prstGeom>
        </p:spPr>
        <p:txBody>
          <a:bodyPr anchor="t" rtlCol="false" tIns="0" lIns="0" bIns="0" rIns="0">
            <a:spAutoFit/>
          </a:bodyPr>
          <a:lstStyle/>
          <a:p>
            <a:pPr algn="ctr">
              <a:lnSpc>
                <a:spcPts val="3640"/>
              </a:lnSpc>
              <a:spcBef>
                <a:spcPct val="0"/>
              </a:spcBef>
            </a:pPr>
          </a:p>
          <a:p>
            <a:pPr algn="ctr">
              <a:lnSpc>
                <a:spcPts val="3640"/>
              </a:lnSpc>
              <a:spcBef>
                <a:spcPct val="0"/>
              </a:spcBef>
            </a:pPr>
            <a:r>
              <a:rPr lang="en-US" sz="2600">
                <a:solidFill>
                  <a:srgbClr val="000000"/>
                </a:solidFill>
                <a:latin typeface="Clear Sans"/>
              </a:rPr>
              <a:t>Lors de nos premiers tests avec YOLO sur une photo d'une branche d'olivier, nous avons constaté que le modèle ne reconnaissait pas spécifiquement les olives. Au lieu de cela, il identifiait plutôt des objets génériques tels que des pommes ou d'autres éléments qui lui étaient familiers.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DAF2lypjiuw</dc:identifier>
  <dcterms:modified xsi:type="dcterms:W3CDTF">2011-08-01T06:04:30Z</dcterms:modified>
  <cp:revision>1</cp:revision>
  <dc:title>Copie de Violet et Crème Illustré Technologie Ventes Présentation</dc:title>
</cp:coreProperties>
</file>